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71" r:id="rId2"/>
    <p:sldId id="259" r:id="rId3"/>
    <p:sldId id="274" r:id="rId4"/>
    <p:sldId id="276" r:id="rId5"/>
    <p:sldId id="277" r:id="rId6"/>
    <p:sldId id="278" r:id="rId7"/>
    <p:sldId id="279" r:id="rId8"/>
    <p:sldId id="280" r:id="rId9"/>
    <p:sldId id="287" r:id="rId10"/>
    <p:sldId id="296" r:id="rId11"/>
    <p:sldId id="282" r:id="rId12"/>
    <p:sldId id="283" r:id="rId13"/>
    <p:sldId id="284" r:id="rId14"/>
    <p:sldId id="285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69" r:id="rId25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270D11-C42A-8EB2-13DB-8D67E1D8F8DD}" name="Yzadora Yoshimi Petroff Takano" initials="YYPT" userId="S-1-5-21-2784732667-2926998864-2734956585-3171" providerId="AD"/>
  <p188:author id="{2137CE3B-BF7F-FC29-8D2F-2A4EF256E97A}" name="Ricardo Rossetto Della Corte Guimarães Pacheco" initials="RRDCGP" userId="S-1-5-21-2784732667-2926998864-2734956585-31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E40"/>
    <a:srgbClr val="CCFF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13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367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469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Fundo degradê.png" descr="Fundo degradê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" y="0"/>
            <a:ext cx="20094226" cy="1130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408879" y="4425067"/>
            <a:ext cx="17286342" cy="24528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000" spc="-13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14" name="logo_horizontal_branco.png" descr="logo_horizontal_br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722" y="1487175"/>
            <a:ext cx="7100656" cy="131616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ubtítulo"/>
          <p:cNvSpPr txBox="1">
            <a:spLocks noGrp="1"/>
          </p:cNvSpPr>
          <p:nvPr>
            <p:ph type="body" sz="quarter" idx="13"/>
          </p:nvPr>
        </p:nvSpPr>
        <p:spPr>
          <a:xfrm>
            <a:off x="1408879" y="7284415"/>
            <a:ext cx="17286341" cy="131616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>
              <a:lnSpc>
                <a:spcPct val="100000"/>
              </a:lnSpc>
              <a:defRPr sz="6800" spc="-68">
                <a:solidFill>
                  <a:srgbClr val="FFFFFF"/>
                </a:solidFill>
                <a:uFillTx/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Subtítulo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nimal&#10;&#10;Descrição gerada automaticamente">
            <a:extLst>
              <a:ext uri="{FF2B5EF4-FFF2-40B4-BE49-F238E27FC236}">
                <a16:creationId xmlns:a16="http://schemas.microsoft.com/office/drawing/2014/main" id="{A7B9E727-925E-1967-07AA-45E16E5834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" r="67006"/>
          <a:stretch/>
        </p:blipFill>
        <p:spPr>
          <a:xfrm>
            <a:off x="1" y="0"/>
            <a:ext cx="20104100" cy="1130300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408879" y="3484541"/>
            <a:ext cx="17286342" cy="245286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000" spc="-130">
                <a:solidFill>
                  <a:srgbClr val="FFFFFF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4" name="logo_horizontal_branco.png" descr="logo_horizontal_br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8242" y="9421949"/>
            <a:ext cx="7100656" cy="131616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ubtítulo"/>
          <p:cNvSpPr txBox="1">
            <a:spLocks noGrp="1"/>
          </p:cNvSpPr>
          <p:nvPr>
            <p:ph type="body" sz="quarter" idx="13"/>
          </p:nvPr>
        </p:nvSpPr>
        <p:spPr>
          <a:xfrm>
            <a:off x="1408879" y="6343889"/>
            <a:ext cx="17286341" cy="131616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100000"/>
              </a:lnSpc>
              <a:defRPr sz="6800" spc="-68">
                <a:solidFill>
                  <a:srgbClr val="FFFFFF"/>
                </a:solidFill>
                <a:uFillTx/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91217882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EDD216E3-AAE6-0D2F-DA20-EDA25C6E1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0"/>
            <a:ext cx="19196050" cy="10517695"/>
          </a:xfrm>
          <a:prstGeom prst="rect">
            <a:avLst/>
          </a:prstGeom>
        </p:spPr>
      </p:pic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3955D897-37F3-6C9B-2DDA-A27E4C9B38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652" y="505904"/>
            <a:ext cx="4031939" cy="8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5206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EDD216E3-AAE6-0D2F-DA20-EDA25C6E1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0"/>
            <a:ext cx="19196050" cy="10517695"/>
          </a:xfrm>
          <a:prstGeom prst="rect">
            <a:avLst/>
          </a:prstGeom>
        </p:spPr>
      </p:pic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3955D897-37F3-6C9B-2DDA-A27E4C9B38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652" y="505904"/>
            <a:ext cx="4031939" cy="8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0207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Fundo degradê.png" descr="Fundo degradê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" y="0"/>
            <a:ext cx="20094226" cy="1130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408879" y="4425067"/>
            <a:ext cx="17286342" cy="24528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000" b="0" spc="-13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Title Text</a:t>
            </a:r>
          </a:p>
        </p:txBody>
      </p:sp>
      <p:pic>
        <p:nvPicPr>
          <p:cNvPr id="14" name="logo_horizontal_branco.png" descr="logo_horizontal_br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722" y="1487175"/>
            <a:ext cx="7100656" cy="131616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25435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lhe linhas pag texto.png" descr="detalhe linhas pag text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7911" y="172196"/>
            <a:ext cx="20239921" cy="1113931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1173" y="1771211"/>
            <a:ext cx="16083281" cy="825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57338" y="2863886"/>
            <a:ext cx="17589424" cy="7284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31924" y="10517695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3" r:id="rId3"/>
    <p:sldLayoutId id="2147483657" r:id="rId4"/>
    <p:sldLayoutId id="2147483658" r:id="rId5"/>
    <p:sldLayoutId id="2147483659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60E4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1pPr>
      <a:lvl2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2pPr>
      <a:lvl3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3pPr>
      <a:lvl4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4pPr>
      <a:lvl5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5pPr>
      <a:lvl6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6pPr>
      <a:lvl7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7pPr>
      <a:lvl8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8pPr>
      <a:lvl9pPr marL="0" marR="0" indent="0" algn="just" defTabSz="44958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hyperlink" Target="vbsoexpertise.com.br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hyperlink" Target="mailto:contato@vbsoexpertise.com.b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hyperlink" Target="https://www.linkedin.com/company/expertise-vbso" TargetMode="External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hyperlink" Target="https://www.instagram.com/expertisevbs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uble-click to edit">
            <a:extLst>
              <a:ext uri="{FF2B5EF4-FFF2-40B4-BE49-F238E27FC236}">
                <a16:creationId xmlns:a16="http://schemas.microsoft.com/office/drawing/2014/main" id="{9C1167AC-2E23-A3EB-109B-DE11C40CF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8879" y="3414303"/>
            <a:ext cx="14510675" cy="245286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sz="9600" b="1" dirty="0">
                <a:latin typeface="Avenir 85 Heavy" panose="020B0603020203020204" pitchFamily="34" charset="0"/>
              </a:rPr>
              <a:t>Securitização de Recebíveis</a:t>
            </a:r>
            <a:br>
              <a:rPr lang="pt-BR" sz="9600" dirty="0">
                <a:latin typeface="Avenir 85 Heavy" panose="020B0603020203020204" pitchFamily="34" charset="0"/>
              </a:rPr>
            </a:br>
            <a:r>
              <a:rPr lang="pt-BR" sz="6600" dirty="0">
                <a:latin typeface="Avenir LT Std 45 Book" panose="020B0502020203020204" pitchFamily="34" charset="0"/>
              </a:rPr>
              <a:t>Curso Prático Multidisciplinar</a:t>
            </a:r>
            <a:endParaRPr sz="9600" dirty="0"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30211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1111642"/>
            <a:ext cx="6283909" cy="1541615"/>
          </a:xfrm>
          <a:prstGeom prst="rect">
            <a:avLst/>
          </a:prstGeom>
        </p:spPr>
        <p:txBody>
          <a:bodyPr/>
          <a:lstStyle/>
          <a:p>
            <a:r>
              <a:rPr lang="pt-BR" b="1" dirty="0">
                <a:latin typeface="Avenir LT Std 65 Medium" panose="020B0803020203020204" pitchFamily="34" charset="0"/>
              </a:rPr>
              <a:t>Apresentação e Objetivo do Curso</a:t>
            </a: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314893"/>
            <a:ext cx="8261416" cy="6849740"/>
          </a:xfrm>
          <a:prstGeom prst="rect">
            <a:avLst/>
          </a:prstGeo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pt-BR" sz="28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curso se propõe a transmitir os conceitos relativos à Securitização de Recebíveis de modo a permitir, ao seu final, que o aluno esteja preparado para realizar a estruturação de operações de securitização sofisticadas e complexas.</a:t>
            </a:r>
          </a:p>
          <a:p>
            <a:pPr algn="just">
              <a:spcAft>
                <a:spcPts val="600"/>
              </a:spcAft>
            </a:pPr>
            <a:endParaRPr lang="pt-BR" sz="2800" dirty="0">
              <a:solidFill>
                <a:srgbClr val="060E40"/>
              </a:solidFill>
              <a:effectLst/>
              <a:latin typeface="Avenir LT Std 35 Light" panose="020B0402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28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tanto, serão abordados desde os conceitos básicos da securitização até aspectos complexos do ponto de vista regulatório, contábil e tributário, em contexto multidisciplinar e prático, municiando o aluno das ferramentas necessárias para tomada de decisão efetiva em situações concretas.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7CA9F24-0584-B254-92A9-CDE015520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1" r="21631"/>
          <a:stretch/>
        </p:blipFill>
        <p:spPr>
          <a:xfrm>
            <a:off x="10470081" y="0"/>
            <a:ext cx="9634019" cy="11303000"/>
          </a:xfrm>
          <a:prstGeom prst="rect">
            <a:avLst/>
          </a:prstGeom>
        </p:spPr>
      </p:pic>
      <p:pic>
        <p:nvPicPr>
          <p:cNvPr id="9" name="Imagem 8" descr="Logotipo&#10;&#10;Descrição gerada automaticamente com confiança média">
            <a:extLst>
              <a:ext uri="{FF2B5EF4-FFF2-40B4-BE49-F238E27FC236}">
                <a16:creationId xmlns:a16="http://schemas.microsoft.com/office/drawing/2014/main" id="{0138BFDC-861E-14F8-10DC-037CAF76A7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3096" y="-69481"/>
            <a:ext cx="3935896" cy="19698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218179-902C-C42E-C2D6-5A86C356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174" y="2011054"/>
            <a:ext cx="8376682" cy="825042"/>
          </a:xfrm>
        </p:spPr>
        <p:txBody>
          <a:bodyPr/>
          <a:lstStyle/>
          <a:p>
            <a:r>
              <a:rPr lang="pt-BR" b="1" dirty="0">
                <a:latin typeface="Avenir LT Std 65 Medium" panose="020B0803020203020204" pitchFamily="34" charset="0"/>
              </a:rPr>
              <a:t>Público-alvo</a:t>
            </a:r>
            <a:br>
              <a:rPr lang="pt-BR" b="1" dirty="0">
                <a:latin typeface="Avenir LT Std 65 Medium" panose="020B0803020203020204" pitchFamily="34" charset="0"/>
              </a:rPr>
            </a:br>
            <a:endParaRPr lang="pt-BR" b="1" dirty="0">
              <a:latin typeface="Avenir LT Std 65 Medium" panose="020B0803020203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774F86-4877-D68F-FD14-A2A93B6EF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38" y="3103729"/>
            <a:ext cx="8376682" cy="2142829"/>
          </a:xfrm>
        </p:spPr>
        <p:txBody>
          <a:bodyPr/>
          <a:lstStyle/>
          <a:p>
            <a:r>
              <a:rPr lang="pt-BR" dirty="0">
                <a:latin typeface="Avenir LT Std 45 Book" panose="020B0502020203020204" pitchFamily="34" charset="0"/>
              </a:rPr>
              <a:t>Profissionais que atuem em bancos de investimento, empresas, consultorias e escritórios de advocacia que trabalhem com estruturas de securitização ou que possam vir a utilizá-la em seu ambiente profissional.</a:t>
            </a:r>
          </a:p>
          <a:p>
            <a:endParaRPr lang="pt-BR" dirty="0">
              <a:latin typeface="Avenir LT Std 45 Book" panose="020B0502020203020204" pitchFamily="34" charset="0"/>
            </a:endParaRP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38431A0-41E3-0CAE-E702-44BF1B293784}"/>
              </a:ext>
            </a:extLst>
          </p:cNvPr>
          <p:cNvSpPr txBox="1">
            <a:spLocks/>
          </p:cNvSpPr>
          <p:nvPr/>
        </p:nvSpPr>
        <p:spPr>
          <a:xfrm>
            <a:off x="1211173" y="5891343"/>
            <a:ext cx="8376683" cy="825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060E4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pt-BR" b="1" dirty="0">
                <a:latin typeface="Avenir LT Std 65 Medium" panose="020B0803020203020204" pitchFamily="34" charset="0"/>
              </a:rPr>
              <a:t>Pré-requisitos</a:t>
            </a:r>
            <a:br>
              <a:rPr lang="pt-BR" b="1" dirty="0">
                <a:latin typeface="Avenir LT Std 65 Medium" panose="020B0803020203020204" pitchFamily="34" charset="0"/>
              </a:rPr>
            </a:br>
            <a:endParaRPr lang="pt-BR" b="1" dirty="0">
              <a:latin typeface="Avenir LT Std 65 Medium" panose="020B0803020203020204" pitchFamily="34" charset="0"/>
            </a:endParaRP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322E8E76-0B72-0EDE-BAE9-53375370D12E}"/>
              </a:ext>
            </a:extLst>
          </p:cNvPr>
          <p:cNvSpPr txBox="1">
            <a:spLocks/>
          </p:cNvSpPr>
          <p:nvPr/>
        </p:nvSpPr>
        <p:spPr>
          <a:xfrm>
            <a:off x="1257338" y="6984019"/>
            <a:ext cx="8376682" cy="1348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r>
              <a:rPr lang="pt-BR" dirty="0">
                <a:latin typeface="Avenir LT Std 45 Book" panose="020B0502020203020204" pitchFamily="34" charset="0"/>
              </a:rPr>
              <a:t>Curso superior completo em áreas afins ao tema (p.ex., Direito, Economia, Administração de Empresas, Engenharia, Contabilidade). Não é necessária prévia experiência profissional ou acadêmica com o tema.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D81608A-46F1-99CB-82E9-0FB17E9E4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8" r="19521" b="9975"/>
          <a:stretch/>
        </p:blipFill>
        <p:spPr>
          <a:xfrm>
            <a:off x="10470081" y="0"/>
            <a:ext cx="9634019" cy="11303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116EF7B-ABD8-B135-0713-3F2D57ED4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3096" y="-69481"/>
            <a:ext cx="3935896" cy="19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1640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1DB57-F379-F57B-A0DC-00635F54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Metodologia do Curso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4AC848-B464-2A5B-154A-E125E21F8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38" y="2863887"/>
            <a:ext cx="17589424" cy="641314"/>
          </a:xfrm>
        </p:spPr>
        <p:txBody>
          <a:bodyPr/>
          <a:lstStyle/>
          <a:p>
            <a:r>
              <a:rPr lang="pt-BR" dirty="0">
                <a:latin typeface="Avenir LT Std 45 Book" panose="020B0502020203020204" pitchFamily="34" charset="0"/>
              </a:rPr>
              <a:t>O curso adotará metodologia envolvendo três eixos:</a:t>
            </a:r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B51382F-F654-9601-E6C1-B3241C47A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39" y="4503913"/>
            <a:ext cx="4516537" cy="4516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F92CEC94-11C9-91C4-5079-6D0CBDDE2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976" y="4421931"/>
            <a:ext cx="4516537" cy="4516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0ECF9806-989A-A6B5-F8ED-C83ED35A8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013" y="4421931"/>
            <a:ext cx="4516537" cy="451653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O curso se propõe a transmitir os conceitos relativos à Securitização de Recebíveis de modo a permitir, ao seu final, que o aluno esteja preparado para realizar a estruturação de operações de securitização sofisticadas e complexas.…">
            <a:extLst>
              <a:ext uri="{FF2B5EF4-FFF2-40B4-BE49-F238E27FC236}">
                <a16:creationId xmlns:a16="http://schemas.microsoft.com/office/drawing/2014/main" id="{4D95179D-F950-D33D-9081-76F6CDB1F939}"/>
              </a:ext>
            </a:extLst>
          </p:cNvPr>
          <p:cNvSpPr txBox="1"/>
          <p:nvPr/>
        </p:nvSpPr>
        <p:spPr>
          <a:xfrm>
            <a:off x="3292236" y="5710705"/>
            <a:ext cx="2864748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(i)	leituras preparatórias indicadas aula a aula, para subsidiar o debate em sala</a:t>
            </a:r>
            <a:endParaRPr lang="pt-BR" sz="2400" b="1" dirty="0">
              <a:solidFill>
                <a:srgbClr val="060E40"/>
              </a:solidFill>
              <a:latin typeface="Avenir LT Std 35 Light" panose="020B0402020203020204" pitchFamily="34" charset="0"/>
            </a:endParaRPr>
          </a:p>
        </p:txBody>
      </p:sp>
      <p:sp>
        <p:nvSpPr>
          <p:cNvPr id="22" name="O curso se propõe a transmitir os conceitos relativos à Securitização de Recebíveis de modo a permitir, ao seu final, que o aluno esteja preparado para realizar a estruturação de operações de securitização sofisticadas e complexas.…">
            <a:extLst>
              <a:ext uri="{FF2B5EF4-FFF2-40B4-BE49-F238E27FC236}">
                <a16:creationId xmlns:a16="http://schemas.microsoft.com/office/drawing/2014/main" id="{95FBD1FA-F2AD-3AC0-29EA-664A4B969A10}"/>
              </a:ext>
            </a:extLst>
          </p:cNvPr>
          <p:cNvSpPr txBox="1"/>
          <p:nvPr/>
        </p:nvSpPr>
        <p:spPr>
          <a:xfrm>
            <a:off x="8454048" y="5192522"/>
            <a:ext cx="2805320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dirty="0" err="1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pt-BR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	atividades dinâmicas exercidas pelos alunos em sala, baseadas (a) em estudo prévio de casos previamente disponibilizados aos alunos para discussão em sala; ou (b) exercício proposto para resolução em sala conforme ferramentadas abordadas em aula</a:t>
            </a:r>
            <a:endParaRPr lang="pt-BR" b="1" dirty="0">
              <a:solidFill>
                <a:srgbClr val="060E40"/>
              </a:solidFill>
              <a:latin typeface="Avenir LT Std 35 Light" panose="020B0402020203020204" pitchFamily="34" charset="0"/>
            </a:endParaRPr>
          </a:p>
        </p:txBody>
      </p:sp>
      <p:sp>
        <p:nvSpPr>
          <p:cNvPr id="23" name="O curso se propõe a transmitir os conceitos relativos à Securitização de Recebíveis de modo a permitir, ao seu final, que o aluno esteja preparado para realizar a estruturação de operações de securitização sofisticadas e complexas.…">
            <a:extLst>
              <a:ext uri="{FF2B5EF4-FFF2-40B4-BE49-F238E27FC236}">
                <a16:creationId xmlns:a16="http://schemas.microsoft.com/office/drawing/2014/main" id="{5BF9B58B-6D07-FDCB-C956-FF4824AC92F7}"/>
              </a:ext>
            </a:extLst>
          </p:cNvPr>
          <p:cNvSpPr txBox="1"/>
          <p:nvPr/>
        </p:nvSpPr>
        <p:spPr>
          <a:xfrm>
            <a:off x="13624054" y="5710705"/>
            <a:ext cx="2944453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2400" dirty="0" err="1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pt-BR" sz="24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	apresentações expositivas pelos professores com função de sistematização do conhecimento.</a:t>
            </a:r>
            <a:endParaRPr lang="pt-BR" sz="2400" b="1" dirty="0">
              <a:solidFill>
                <a:srgbClr val="060E40"/>
              </a:solidFill>
              <a:latin typeface="Avenir LT Std 35 Light" panose="020B04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884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1DB57-F379-F57B-A0DC-00635F54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Datas e Valores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AB7705F-F78A-8585-D9BD-1EA7C3443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50" y="3865846"/>
            <a:ext cx="622300" cy="5080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Aulas às terças e quintas, das 19h às 21h, a partir de 17 de setembro">
            <a:extLst>
              <a:ext uri="{FF2B5EF4-FFF2-40B4-BE49-F238E27FC236}">
                <a16:creationId xmlns:a16="http://schemas.microsoft.com/office/drawing/2014/main" id="{0140C946-410E-54D0-C218-0C58E29731D2}"/>
              </a:ext>
            </a:extLst>
          </p:cNvPr>
          <p:cNvSpPr txBox="1"/>
          <p:nvPr/>
        </p:nvSpPr>
        <p:spPr>
          <a:xfrm>
            <a:off x="2057051" y="3320502"/>
            <a:ext cx="15582556" cy="823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49580">
              <a:lnSpc>
                <a:spcPts val="6500"/>
              </a:lnSpc>
              <a:defRPr sz="28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Aulas </a:t>
            </a:r>
            <a:r>
              <a:rPr dirty="0" err="1">
                <a:latin typeface="Avenir Medium" panose="020B0603020203020204" pitchFamily="34" charset="-78"/>
                <a:cs typeface="Avenir Medium" panose="020B0603020203020204" pitchFamily="34" charset="-78"/>
              </a:rPr>
              <a:t>às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 </a:t>
            </a:r>
            <a:r>
              <a:rPr lang="pt-BR" dirty="0">
                <a:latin typeface="Avenir Medium" panose="020B0603020203020204" pitchFamily="34" charset="-78"/>
                <a:ea typeface="Avenir Medium"/>
                <a:cs typeface="Avenir Medium" panose="020B0603020203020204" pitchFamily="34" charset="-78"/>
                <a:sym typeface="Avenir Medium"/>
              </a:rPr>
              <a:t>terças e quintas-feiras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, das 19h</a:t>
            </a:r>
            <a:r>
              <a:rPr lang="pt-BR" dirty="0">
                <a:latin typeface="Avenir Medium" panose="020B0603020203020204" pitchFamily="34" charset="-78"/>
                <a:cs typeface="Avenir Medium" panose="020B0603020203020204" pitchFamily="34" charset="-78"/>
              </a:rPr>
              <a:t>s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 </a:t>
            </a:r>
            <a:r>
              <a:rPr dirty="0" err="1">
                <a:latin typeface="Avenir Medium" panose="020B0603020203020204" pitchFamily="34" charset="-78"/>
                <a:cs typeface="Avenir Medium" panose="020B0603020203020204" pitchFamily="34" charset="-78"/>
              </a:rPr>
              <a:t>às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 21h30</a:t>
            </a:r>
            <a:r>
              <a:rPr lang="pt-BR" dirty="0">
                <a:latin typeface="Avenir Medium" panose="020B0603020203020204" pitchFamily="34" charset="-78"/>
                <a:cs typeface="Avenir Medium" panose="020B0603020203020204" pitchFamily="34" charset="-78"/>
              </a:rPr>
              <a:t>min, </a:t>
            </a:r>
            <a:r>
              <a:rPr lang="pt-BR" b="1" dirty="0">
                <a:latin typeface="Avenir Medium" panose="020B0603020203020204" pitchFamily="34" charset="-78"/>
                <a:cs typeface="Avenir Medium" panose="020B0603020203020204" pitchFamily="34" charset="-78"/>
              </a:rPr>
              <a:t>a partir de 24 de fevereiro de 2026</a:t>
            </a:r>
            <a:r>
              <a:rPr lang="pt-BR" dirty="0">
                <a:latin typeface="Avenir Medium" panose="020B0603020203020204" pitchFamily="34" charset="-78"/>
                <a:cs typeface="Avenir Medium" panose="020B0603020203020204" pitchFamily="34" charset="-78"/>
              </a:rPr>
              <a:t>*.</a:t>
            </a:r>
            <a:endParaRPr dirty="0">
              <a:latin typeface="Avenir Medium" panose="020B0603020203020204" pitchFamily="34" charset="-78"/>
              <a:ea typeface="Avenir Medium"/>
              <a:cs typeface="Avenir Medium" panose="020B0603020203020204" pitchFamily="34" charset="-78"/>
              <a:sym typeface="Avenir Medium"/>
            </a:endParaRP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710C6DFB-5A52-468E-0108-71CFCD7C5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50" y="4488363"/>
            <a:ext cx="622300" cy="5080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Investimento total do curso: R$ 4.000">
            <a:extLst>
              <a:ext uri="{FF2B5EF4-FFF2-40B4-BE49-F238E27FC236}">
                <a16:creationId xmlns:a16="http://schemas.microsoft.com/office/drawing/2014/main" id="{A13CD1DB-ACF3-FFF9-4C25-EF52D18C27E9}"/>
              </a:ext>
            </a:extLst>
          </p:cNvPr>
          <p:cNvSpPr txBox="1"/>
          <p:nvPr/>
        </p:nvSpPr>
        <p:spPr>
          <a:xfrm>
            <a:off x="2057051" y="3999376"/>
            <a:ext cx="15044640" cy="35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49580">
              <a:lnSpc>
                <a:spcPts val="6500"/>
              </a:lnSpc>
              <a:defRPr sz="28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rPr lang="pt-BR" dirty="0">
                <a:latin typeface="Avenir Medium" panose="020B0603020203020204" pitchFamily="34" charset="-78"/>
                <a:cs typeface="Avenir Medium" panose="020B0603020203020204" pitchFamily="34" charset="-78"/>
              </a:rPr>
              <a:t>Investi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mento total do </a:t>
            </a:r>
            <a:r>
              <a:rPr dirty="0" err="1">
                <a:latin typeface="Avenir Medium" panose="020B0603020203020204" pitchFamily="34" charset="-78"/>
                <a:cs typeface="Avenir Medium" panose="020B0603020203020204" pitchFamily="34" charset="-78"/>
              </a:rPr>
              <a:t>curso</a:t>
            </a:r>
            <a:r>
              <a:rPr dirty="0">
                <a:latin typeface="Avenir Medium" panose="020B0603020203020204" pitchFamily="34" charset="-78"/>
                <a:cs typeface="Avenir Medium" panose="020B0603020203020204" pitchFamily="34" charset="-78"/>
              </a:rPr>
              <a:t>:</a:t>
            </a:r>
            <a:r>
              <a:rPr lang="pt-BR" dirty="0">
                <a:latin typeface="Avenir Medium" panose="020B0603020203020204" pitchFamily="34" charset="-78"/>
                <a:cs typeface="Avenir Medium" panose="020B0603020203020204" pitchFamily="34" charset="-78"/>
              </a:rPr>
              <a:t> R$ 4.400,00</a:t>
            </a:r>
            <a:endParaRPr lang="pt-BR" dirty="0">
              <a:highlight>
                <a:srgbClr val="FFFF00"/>
              </a:highlight>
              <a:latin typeface="Avenir Medium" panose="020B0603020203020204" pitchFamily="34" charset="-78"/>
              <a:ea typeface="Avenir Medium"/>
              <a:cs typeface="Avenir Medium" panose="020B0603020203020204" pitchFamily="34" charset="-78"/>
              <a:sym typeface="Avenir Medium"/>
            </a:endParaRPr>
          </a:p>
          <a:p>
            <a:pPr algn="l"/>
            <a:endParaRPr lang="pt-BR" sz="2800" dirty="0">
              <a:solidFill>
                <a:srgbClr val="060E40"/>
              </a:solidFill>
              <a:uFill>
                <a:solidFill>
                  <a:srgbClr val="000000"/>
                </a:solidFill>
              </a:uFill>
              <a:latin typeface="Avenir Medium" panose="020B0603020203020204" pitchFamily="34" charset="-78"/>
              <a:cs typeface="Avenir Medium" panose="020B0603020203020204" pitchFamily="34" charset="-78"/>
            </a:endParaRPr>
          </a:p>
          <a:p>
            <a:pPr algn="l"/>
            <a:r>
              <a:rPr lang="pt-BR" sz="28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Opções de pagamento: </a:t>
            </a:r>
          </a:p>
          <a:p>
            <a:pPr marL="457200" indent="-457200" algn="l">
              <a:buBlip>
                <a:blip r:embed="rId3"/>
              </a:buBlip>
            </a:pPr>
            <a:endParaRPr lang="pt-BR" sz="2800" dirty="0">
              <a:solidFill>
                <a:srgbClr val="060E40"/>
              </a:solidFill>
              <a:uFill>
                <a:solidFill>
                  <a:srgbClr val="000000"/>
                </a:solidFill>
              </a:uFill>
              <a:latin typeface="Avenir LT Std 35 Light" panose="020B0402020203020204" pitchFamily="34" charset="0"/>
            </a:endParaRPr>
          </a:p>
          <a:p>
            <a:pPr marL="457200" indent="-457200" algn="l">
              <a:buBlip>
                <a:blip r:embed="rId3"/>
              </a:buBlip>
            </a:pPr>
            <a:r>
              <a:rPr lang="pt-BR" sz="28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Parcelamento em até 4 vezes sem juros ou em até 12 vezes.</a:t>
            </a:r>
          </a:p>
          <a:p>
            <a:pPr marL="457200" indent="-457200">
              <a:buBlip>
                <a:blip r:embed="rId3"/>
              </a:buBlip>
            </a:pPr>
            <a:r>
              <a:rPr lang="pt-BR" sz="28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Desconto para pagamento à vista.</a:t>
            </a:r>
          </a:p>
          <a:p>
            <a:pPr marL="457200" indent="-457200" algn="l">
              <a:buBlip>
                <a:blip r:embed="rId3"/>
              </a:buBlip>
            </a:pPr>
            <a:r>
              <a:rPr lang="pt-BR" sz="28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Para desconto especial para grupos, </a:t>
            </a:r>
            <a:r>
              <a:rPr lang="pt-BR" sz="2800" b="1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fale conosco </a:t>
            </a:r>
            <a:r>
              <a:rPr lang="pt-BR" sz="28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35 Light" panose="020B0402020203020204" pitchFamily="34" charset="0"/>
                <a:cs typeface="Avenir Medium" panose="020B0603020203020204" pitchFamily="34" charset="-78"/>
              </a:rPr>
              <a:t>pelo contato@vbsoexpertise.com.br.</a:t>
            </a:r>
            <a:endParaRPr lang="pt-BR" sz="2800" dirty="0">
              <a:solidFill>
                <a:srgbClr val="060E40"/>
              </a:solidFill>
              <a:uFill>
                <a:solidFill>
                  <a:srgbClr val="000000"/>
                </a:solidFill>
              </a:uFill>
              <a:latin typeface="Avenir Medium" panose="020B0603020203020204" pitchFamily="34" charset="-78"/>
              <a:cs typeface="Avenir Medium" panose="020B0603020203020204" pitchFamily="34" charset="-78"/>
            </a:endParaRPr>
          </a:p>
        </p:txBody>
      </p:sp>
      <p:sp>
        <p:nvSpPr>
          <p:cNvPr id="10" name="Aulas às terças e quintas, das 19h às 21h, a partir de 17 de setembro">
            <a:extLst>
              <a:ext uri="{FF2B5EF4-FFF2-40B4-BE49-F238E27FC236}">
                <a16:creationId xmlns:a16="http://schemas.microsoft.com/office/drawing/2014/main" id="{626E03EC-A416-0DE0-1424-66810A185B9E}"/>
              </a:ext>
            </a:extLst>
          </p:cNvPr>
          <p:cNvSpPr txBox="1"/>
          <p:nvPr/>
        </p:nvSpPr>
        <p:spPr>
          <a:xfrm>
            <a:off x="1212850" y="8855059"/>
            <a:ext cx="13437873" cy="80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49580">
              <a:lnSpc>
                <a:spcPts val="6500"/>
              </a:lnSpc>
              <a:defRPr sz="28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rPr lang="pt-BR" sz="2200" dirty="0">
                <a:latin typeface="Avenir Book"/>
              </a:rPr>
              <a:t>*Sujeito à alteração em caso de não confirmação de turma.</a:t>
            </a:r>
            <a:endParaRPr sz="2200" dirty="0">
              <a:latin typeface="Avenir Book"/>
              <a:ea typeface="Avenir Medium"/>
              <a:cs typeface="Avenir Medium"/>
              <a:sym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8059894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Agrupar 65">
            <a:extLst>
              <a:ext uri="{FF2B5EF4-FFF2-40B4-BE49-F238E27FC236}">
                <a16:creationId xmlns:a16="http://schemas.microsoft.com/office/drawing/2014/main" id="{834120A9-4DF7-D738-D224-8D8DDAE2A667}"/>
              </a:ext>
            </a:extLst>
          </p:cNvPr>
          <p:cNvGrpSpPr/>
          <p:nvPr/>
        </p:nvGrpSpPr>
        <p:grpSpPr>
          <a:xfrm>
            <a:off x="12111583" y="8172697"/>
            <a:ext cx="2509767" cy="2058141"/>
            <a:chOff x="1042287" y="3066232"/>
            <a:chExt cx="3845278" cy="3453816"/>
          </a:xfrm>
        </p:grpSpPr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EF5A09D5-480D-FF01-6D7F-D358250EB64B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68" name="Image" descr="Image">
              <a:extLst>
                <a:ext uri="{FF2B5EF4-FFF2-40B4-BE49-F238E27FC236}">
                  <a16:creationId xmlns:a16="http://schemas.microsoft.com/office/drawing/2014/main" id="{4AE08990-3982-F54B-0810-EC56D8633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99E52D76-E311-3A91-112F-E944D05D7CB4}"/>
              </a:ext>
            </a:extLst>
          </p:cNvPr>
          <p:cNvGrpSpPr/>
          <p:nvPr/>
        </p:nvGrpSpPr>
        <p:grpSpPr>
          <a:xfrm>
            <a:off x="9048383" y="8155411"/>
            <a:ext cx="2509767" cy="2058141"/>
            <a:chOff x="1042287" y="3066232"/>
            <a:chExt cx="3845278" cy="3453816"/>
          </a:xfrm>
        </p:grpSpPr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F9C83B8A-0D3C-7F7F-8864-C7479A315285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65" name="Image" descr="Image">
              <a:extLst>
                <a:ext uri="{FF2B5EF4-FFF2-40B4-BE49-F238E27FC236}">
                  <a16:creationId xmlns:a16="http://schemas.microsoft.com/office/drawing/2014/main" id="{90CF71D1-E468-5C59-062E-480DDD161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30327C24-8DC5-B9C1-0646-8AEA46B6CDDB}"/>
              </a:ext>
            </a:extLst>
          </p:cNvPr>
          <p:cNvGrpSpPr/>
          <p:nvPr/>
        </p:nvGrpSpPr>
        <p:grpSpPr>
          <a:xfrm>
            <a:off x="5990592" y="8155411"/>
            <a:ext cx="2509767" cy="2058141"/>
            <a:chOff x="1042287" y="3066232"/>
            <a:chExt cx="3845278" cy="3453816"/>
          </a:xfrm>
        </p:grpSpPr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7F5E9687-C256-B1B0-5707-21952D4F9CC0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50" name="Image" descr="Image">
              <a:extLst>
                <a:ext uri="{FF2B5EF4-FFF2-40B4-BE49-F238E27FC236}">
                  <a16:creationId xmlns:a16="http://schemas.microsoft.com/office/drawing/2014/main" id="{EA697C27-9E0A-0463-3148-F35414887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ACCAD06-42EA-C0AF-FCDC-6E85FE741210}"/>
              </a:ext>
            </a:extLst>
          </p:cNvPr>
          <p:cNvGrpSpPr/>
          <p:nvPr/>
        </p:nvGrpSpPr>
        <p:grpSpPr>
          <a:xfrm>
            <a:off x="15132826" y="3055125"/>
            <a:ext cx="2509767" cy="2058141"/>
            <a:chOff x="1042287" y="3066232"/>
            <a:chExt cx="3845278" cy="3453816"/>
          </a:xfrm>
        </p:grpSpPr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DD13B4D7-2B28-3497-CCA2-11BA0E551D5A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47" name="Image" descr="Image">
              <a:extLst>
                <a:ext uri="{FF2B5EF4-FFF2-40B4-BE49-F238E27FC236}">
                  <a16:creationId xmlns:a16="http://schemas.microsoft.com/office/drawing/2014/main" id="{B4656D2D-30DD-0A74-7ECC-B895C4E1A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19EB98A2-A6C2-D996-CF8A-278F2966EED7}"/>
              </a:ext>
            </a:extLst>
          </p:cNvPr>
          <p:cNvGrpSpPr/>
          <p:nvPr/>
        </p:nvGrpSpPr>
        <p:grpSpPr>
          <a:xfrm>
            <a:off x="13336022" y="5600355"/>
            <a:ext cx="2509767" cy="2058141"/>
            <a:chOff x="1042287" y="3066232"/>
            <a:chExt cx="3845278" cy="3453816"/>
          </a:xfrm>
        </p:grpSpPr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6B67B0CC-3015-0A75-31E5-079B8927DD49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62" name="Image" descr="Image">
              <a:extLst>
                <a:ext uri="{FF2B5EF4-FFF2-40B4-BE49-F238E27FC236}">
                  <a16:creationId xmlns:a16="http://schemas.microsoft.com/office/drawing/2014/main" id="{A84D78E3-306F-227C-59BF-4107D5CD7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05F50404-A5A9-0EB3-4561-70CFC7D86855}"/>
              </a:ext>
            </a:extLst>
          </p:cNvPr>
          <p:cNvGrpSpPr/>
          <p:nvPr/>
        </p:nvGrpSpPr>
        <p:grpSpPr>
          <a:xfrm>
            <a:off x="12086548" y="3048196"/>
            <a:ext cx="2509767" cy="2058141"/>
            <a:chOff x="1042287" y="3066232"/>
            <a:chExt cx="3845278" cy="3453816"/>
          </a:xfrm>
        </p:grpSpPr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16BE7E52-A667-D06B-4361-94750BD60B2C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44" name="Image" descr="Image">
              <a:extLst>
                <a:ext uri="{FF2B5EF4-FFF2-40B4-BE49-F238E27FC236}">
                  <a16:creationId xmlns:a16="http://schemas.microsoft.com/office/drawing/2014/main" id="{6038D5FA-C686-46FE-BB3E-8708BAEDC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B011F69E-2138-69F7-BB0B-85AF05BA5741}"/>
              </a:ext>
            </a:extLst>
          </p:cNvPr>
          <p:cNvGrpSpPr/>
          <p:nvPr/>
        </p:nvGrpSpPr>
        <p:grpSpPr>
          <a:xfrm>
            <a:off x="9045679" y="3034641"/>
            <a:ext cx="2509767" cy="2058141"/>
            <a:chOff x="1042287" y="3066232"/>
            <a:chExt cx="3845278" cy="3453816"/>
          </a:xfrm>
        </p:grpSpPr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F1A61288-642C-DB3C-DA8C-8BD05C7CDDA9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41" name="Image" descr="Image">
              <a:extLst>
                <a:ext uri="{FF2B5EF4-FFF2-40B4-BE49-F238E27FC236}">
                  <a16:creationId xmlns:a16="http://schemas.microsoft.com/office/drawing/2014/main" id="{C780E4AA-870C-CCD5-F2AC-6664BA535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CCA3B7D5-F2D4-07DC-2A4E-149E99ACBDC7}"/>
              </a:ext>
            </a:extLst>
          </p:cNvPr>
          <p:cNvGrpSpPr/>
          <p:nvPr/>
        </p:nvGrpSpPr>
        <p:grpSpPr>
          <a:xfrm>
            <a:off x="5996001" y="3034641"/>
            <a:ext cx="2509767" cy="2058141"/>
            <a:chOff x="1042287" y="3066232"/>
            <a:chExt cx="3845278" cy="3453816"/>
          </a:xfrm>
        </p:grpSpPr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24639982-69DA-E9EB-0630-1EBDC120BEB9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38" name="Image" descr="Image">
              <a:extLst>
                <a:ext uri="{FF2B5EF4-FFF2-40B4-BE49-F238E27FC236}">
                  <a16:creationId xmlns:a16="http://schemas.microsoft.com/office/drawing/2014/main" id="{55767FB2-4FDD-D317-4096-ECD2AFEB1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66F6A562-9AED-7BB7-8657-ECD9330702F4}"/>
              </a:ext>
            </a:extLst>
          </p:cNvPr>
          <p:cNvGrpSpPr/>
          <p:nvPr/>
        </p:nvGrpSpPr>
        <p:grpSpPr>
          <a:xfrm>
            <a:off x="4193092" y="5583361"/>
            <a:ext cx="2509767" cy="2058141"/>
            <a:chOff x="1042287" y="3066232"/>
            <a:chExt cx="3845278" cy="3453816"/>
          </a:xfrm>
        </p:grpSpPr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C49E60F0-6750-9F28-7B1D-7AA960F1CA1A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53" name="Image" descr="Image">
              <a:extLst>
                <a:ext uri="{FF2B5EF4-FFF2-40B4-BE49-F238E27FC236}">
                  <a16:creationId xmlns:a16="http://schemas.microsoft.com/office/drawing/2014/main" id="{BD2A9287-4DC1-BEA4-6D37-A5855792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A22A5027-71C0-3053-6DA0-0714E60116CC}"/>
              </a:ext>
            </a:extLst>
          </p:cNvPr>
          <p:cNvGrpSpPr/>
          <p:nvPr/>
        </p:nvGrpSpPr>
        <p:grpSpPr>
          <a:xfrm>
            <a:off x="7262086" y="5583361"/>
            <a:ext cx="2509767" cy="2058141"/>
            <a:chOff x="1042287" y="3066232"/>
            <a:chExt cx="3845278" cy="3453816"/>
          </a:xfrm>
        </p:grpSpPr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E6B76C9C-6CF7-FA7D-1E22-207A48C8E0AB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56" name="Image" descr="Image">
              <a:extLst>
                <a:ext uri="{FF2B5EF4-FFF2-40B4-BE49-F238E27FC236}">
                  <a16:creationId xmlns:a16="http://schemas.microsoft.com/office/drawing/2014/main" id="{BAAA9D0C-FE57-6225-B57D-A4A0EF777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6A580346-9C9D-56DA-7406-CEB3F6783D19}"/>
              </a:ext>
            </a:extLst>
          </p:cNvPr>
          <p:cNvGrpSpPr/>
          <p:nvPr/>
        </p:nvGrpSpPr>
        <p:grpSpPr>
          <a:xfrm>
            <a:off x="10295153" y="5583361"/>
            <a:ext cx="2509767" cy="2058141"/>
            <a:chOff x="1042287" y="3066232"/>
            <a:chExt cx="3845278" cy="3453816"/>
          </a:xfrm>
        </p:grpSpPr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74B63FF4-1E8B-BDF3-00DF-488795989480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59" name="Image" descr="Image">
              <a:extLst>
                <a:ext uri="{FF2B5EF4-FFF2-40B4-BE49-F238E27FC236}">
                  <a16:creationId xmlns:a16="http://schemas.microsoft.com/office/drawing/2014/main" id="{12B367F9-0F73-9FC4-7F7F-8286DD31C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E91DB57-F379-F57B-A0DC-00635F54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Agenda do Curso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241BEC8-6546-E609-C1E4-203A41ECD0D4}"/>
              </a:ext>
            </a:extLst>
          </p:cNvPr>
          <p:cNvGrpSpPr/>
          <p:nvPr/>
        </p:nvGrpSpPr>
        <p:grpSpPr>
          <a:xfrm>
            <a:off x="2940914" y="3034641"/>
            <a:ext cx="2509767" cy="2058141"/>
            <a:chOff x="1042287" y="3066232"/>
            <a:chExt cx="3845278" cy="3453816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CFF10C18-BEBA-7FB5-FC6E-7B1885FFB492}"/>
                </a:ext>
              </a:extLst>
            </p:cNvPr>
            <p:cNvSpPr/>
            <p:nvPr/>
          </p:nvSpPr>
          <p:spPr>
            <a:xfrm>
              <a:off x="1050575" y="3111730"/>
              <a:ext cx="3836990" cy="3408318"/>
            </a:xfrm>
            <a:prstGeom prst="rect">
              <a:avLst/>
            </a:prstGeom>
            <a:solidFill>
              <a:srgbClr val="F7F7F7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pic>
          <p:nvPicPr>
            <p:cNvPr id="14" name="Image" descr="Image">
              <a:extLst>
                <a:ext uri="{FF2B5EF4-FFF2-40B4-BE49-F238E27FC236}">
                  <a16:creationId xmlns:a16="http://schemas.microsoft.com/office/drawing/2014/main" id="{B0480968-2FED-58C1-B52B-69FA801D7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87" y="3066232"/>
              <a:ext cx="3836990" cy="143139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C7E39A4-8765-3378-1705-0B9AFAD645CB}"/>
              </a:ext>
            </a:extLst>
          </p:cNvPr>
          <p:cNvSpPr txBox="1"/>
          <p:nvPr/>
        </p:nvSpPr>
        <p:spPr>
          <a:xfrm>
            <a:off x="3113730" y="3891016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Conceitos Básicos Relativos à Securitização </a:t>
            </a:r>
          </a:p>
        </p:txBody>
      </p: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0B21C4E3-61CA-5BCE-7EE6-F9394BA4AAE0}"/>
              </a:ext>
            </a:extLst>
          </p:cNvPr>
          <p:cNvGrpSpPr/>
          <p:nvPr/>
        </p:nvGrpSpPr>
        <p:grpSpPr>
          <a:xfrm>
            <a:off x="3237167" y="3351309"/>
            <a:ext cx="1873317" cy="391404"/>
            <a:chOff x="3237167" y="3351309"/>
            <a:chExt cx="1873317" cy="391404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CEAA70D-9B55-3DE2-3A0B-623270487283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173C9A9A-8A3D-35E6-4C31-1189E41CD637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9" name="Espaço Reservado para Texto 2">
                <a:extLst>
                  <a:ext uri="{FF2B5EF4-FFF2-40B4-BE49-F238E27FC236}">
                    <a16:creationId xmlns:a16="http://schemas.microsoft.com/office/drawing/2014/main" id="{7304D2BF-C941-428A-CD43-AACAEECCB9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24/02</a:t>
                </a:r>
              </a:p>
            </p:txBody>
          </p:sp>
          <p:sp>
            <p:nvSpPr>
              <p:cNvPr id="10" name="Espaço Reservado para Texto 2">
                <a:extLst>
                  <a:ext uri="{FF2B5EF4-FFF2-40B4-BE49-F238E27FC236}">
                    <a16:creationId xmlns:a16="http://schemas.microsoft.com/office/drawing/2014/main" id="{82769757-E29B-EA0A-D781-09E7B21764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1</a:t>
                </a:r>
              </a:p>
            </p:txBody>
          </p:sp>
        </p:grp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8B3C9E46-F8A9-78BA-3A86-4A1BF252F459}"/>
              </a:ext>
            </a:extLst>
          </p:cNvPr>
          <p:cNvGrpSpPr/>
          <p:nvPr/>
        </p:nvGrpSpPr>
        <p:grpSpPr>
          <a:xfrm>
            <a:off x="6306112" y="3335987"/>
            <a:ext cx="1873317" cy="391404"/>
            <a:chOff x="3237167" y="3351309"/>
            <a:chExt cx="1873317" cy="391404"/>
          </a:xfrm>
        </p:grpSpPr>
        <p:sp>
          <p:nvSpPr>
            <p:cNvPr id="71" name="Retângulo 70">
              <a:extLst>
                <a:ext uri="{FF2B5EF4-FFF2-40B4-BE49-F238E27FC236}">
                  <a16:creationId xmlns:a16="http://schemas.microsoft.com/office/drawing/2014/main" id="{6C6B0070-4B04-87EC-0A5C-11FCDBFD8F7D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B897F560-DC33-0ABC-BC91-F338D632C46A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73" name="Espaço Reservado para Texto 2">
                <a:extLst>
                  <a:ext uri="{FF2B5EF4-FFF2-40B4-BE49-F238E27FC236}">
                    <a16:creationId xmlns:a16="http://schemas.microsoft.com/office/drawing/2014/main" id="{CA1466A3-E62A-2F38-B92C-C48409D76B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26/02</a:t>
                </a:r>
              </a:p>
            </p:txBody>
          </p:sp>
          <p:sp>
            <p:nvSpPr>
              <p:cNvPr id="74" name="Espaço Reservado para Texto 2">
                <a:extLst>
                  <a:ext uri="{FF2B5EF4-FFF2-40B4-BE49-F238E27FC236}">
                    <a16:creationId xmlns:a16="http://schemas.microsoft.com/office/drawing/2014/main" id="{91E82A05-7B3F-6BB9-936D-D3D6850392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2</a:t>
                </a:r>
              </a:p>
            </p:txBody>
          </p:sp>
        </p:grp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695F2919-6849-9181-30AA-0C62C08F1025}"/>
              </a:ext>
            </a:extLst>
          </p:cNvPr>
          <p:cNvGrpSpPr/>
          <p:nvPr/>
        </p:nvGrpSpPr>
        <p:grpSpPr>
          <a:xfrm>
            <a:off x="9346168" y="3335987"/>
            <a:ext cx="1873317" cy="391404"/>
            <a:chOff x="3237167" y="3351309"/>
            <a:chExt cx="1873317" cy="391404"/>
          </a:xfrm>
        </p:grpSpPr>
        <p:sp>
          <p:nvSpPr>
            <p:cNvPr id="76" name="Retângulo 75">
              <a:extLst>
                <a:ext uri="{FF2B5EF4-FFF2-40B4-BE49-F238E27FC236}">
                  <a16:creationId xmlns:a16="http://schemas.microsoft.com/office/drawing/2014/main" id="{49656A34-2695-B73C-605A-DBF89CFC50A5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77" name="Agrupar 76">
              <a:extLst>
                <a:ext uri="{FF2B5EF4-FFF2-40B4-BE49-F238E27FC236}">
                  <a16:creationId xmlns:a16="http://schemas.microsoft.com/office/drawing/2014/main" id="{E13E763B-BB6F-585C-29D8-E55D5EB628BE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78" name="Espaço Reservado para Texto 2">
                <a:extLst>
                  <a:ext uri="{FF2B5EF4-FFF2-40B4-BE49-F238E27FC236}">
                    <a16:creationId xmlns:a16="http://schemas.microsoft.com/office/drawing/2014/main" id="{6E962C1F-13ED-6226-234E-5E9AC25DE5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03/03</a:t>
                </a:r>
              </a:p>
            </p:txBody>
          </p:sp>
          <p:sp>
            <p:nvSpPr>
              <p:cNvPr id="79" name="Espaço Reservado para Texto 2">
                <a:extLst>
                  <a:ext uri="{FF2B5EF4-FFF2-40B4-BE49-F238E27FC236}">
                    <a16:creationId xmlns:a16="http://schemas.microsoft.com/office/drawing/2014/main" id="{91438489-29E4-06FF-C097-6AA852B591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3</a:t>
                </a:r>
              </a:p>
            </p:txBody>
          </p:sp>
        </p:grp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26DB037C-CE1B-B3EA-73AA-4441916B4B06}"/>
              </a:ext>
            </a:extLst>
          </p:cNvPr>
          <p:cNvGrpSpPr/>
          <p:nvPr/>
        </p:nvGrpSpPr>
        <p:grpSpPr>
          <a:xfrm>
            <a:off x="12427103" y="3351309"/>
            <a:ext cx="1873317" cy="391404"/>
            <a:chOff x="3237167" y="3351309"/>
            <a:chExt cx="1873317" cy="391404"/>
          </a:xfrm>
        </p:grpSpPr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901EF89F-138F-1D91-57A5-586BBC82A403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82" name="Agrupar 81">
              <a:extLst>
                <a:ext uri="{FF2B5EF4-FFF2-40B4-BE49-F238E27FC236}">
                  <a16:creationId xmlns:a16="http://schemas.microsoft.com/office/drawing/2014/main" id="{1E1F296E-CF36-89DC-BC7C-BF8498543045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83" name="Espaço Reservado para Texto 2">
                <a:extLst>
                  <a:ext uri="{FF2B5EF4-FFF2-40B4-BE49-F238E27FC236}">
                    <a16:creationId xmlns:a16="http://schemas.microsoft.com/office/drawing/2014/main" id="{EFD69D54-2C3F-96FA-2A0C-DB67D4D169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05/03</a:t>
                </a:r>
              </a:p>
            </p:txBody>
          </p:sp>
          <p:sp>
            <p:nvSpPr>
              <p:cNvPr id="84" name="Espaço Reservado para Texto 2">
                <a:extLst>
                  <a:ext uri="{FF2B5EF4-FFF2-40B4-BE49-F238E27FC236}">
                    <a16:creationId xmlns:a16="http://schemas.microsoft.com/office/drawing/2014/main" id="{BCDE59A7-0530-BE00-D0D5-5E409AB2B6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4</a:t>
                </a:r>
              </a:p>
            </p:txBody>
          </p:sp>
        </p:grpSp>
      </p:grp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CCDBE5A1-8508-5CB3-71B5-FBD91B0BFC0F}"/>
              </a:ext>
            </a:extLst>
          </p:cNvPr>
          <p:cNvGrpSpPr/>
          <p:nvPr/>
        </p:nvGrpSpPr>
        <p:grpSpPr>
          <a:xfrm>
            <a:off x="15448346" y="3359303"/>
            <a:ext cx="1873317" cy="391404"/>
            <a:chOff x="3237167" y="3351309"/>
            <a:chExt cx="1873317" cy="391404"/>
          </a:xfrm>
        </p:grpSpPr>
        <p:sp>
          <p:nvSpPr>
            <p:cNvPr id="86" name="Retângulo 85">
              <a:extLst>
                <a:ext uri="{FF2B5EF4-FFF2-40B4-BE49-F238E27FC236}">
                  <a16:creationId xmlns:a16="http://schemas.microsoft.com/office/drawing/2014/main" id="{88D8A93F-8210-2E6F-827E-6F072A98B8E2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id="{3CFA2992-488D-927D-3332-0ED0A747695E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88" name="Espaço Reservado para Texto 2">
                <a:extLst>
                  <a:ext uri="{FF2B5EF4-FFF2-40B4-BE49-F238E27FC236}">
                    <a16:creationId xmlns:a16="http://schemas.microsoft.com/office/drawing/2014/main" id="{C74E56A2-9522-2AE5-A506-753FA966CF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10/03</a:t>
                </a:r>
              </a:p>
            </p:txBody>
          </p:sp>
          <p:sp>
            <p:nvSpPr>
              <p:cNvPr id="89" name="Espaço Reservado para Texto 2">
                <a:extLst>
                  <a:ext uri="{FF2B5EF4-FFF2-40B4-BE49-F238E27FC236}">
                    <a16:creationId xmlns:a16="http://schemas.microsoft.com/office/drawing/2014/main" id="{043AB49F-A018-3B37-5571-F0FB597300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5</a:t>
                </a:r>
              </a:p>
            </p:txBody>
          </p:sp>
        </p:grpSp>
      </p:grp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AB52EFA7-E548-A275-71D6-F6EC0B5D678D}"/>
              </a:ext>
            </a:extLst>
          </p:cNvPr>
          <p:cNvGrpSpPr/>
          <p:nvPr/>
        </p:nvGrpSpPr>
        <p:grpSpPr>
          <a:xfrm>
            <a:off x="4454815" y="5883502"/>
            <a:ext cx="1873317" cy="391404"/>
            <a:chOff x="3237167" y="3351309"/>
            <a:chExt cx="1873317" cy="391404"/>
          </a:xfrm>
        </p:grpSpPr>
        <p:sp>
          <p:nvSpPr>
            <p:cNvPr id="91" name="Retângulo 90">
              <a:extLst>
                <a:ext uri="{FF2B5EF4-FFF2-40B4-BE49-F238E27FC236}">
                  <a16:creationId xmlns:a16="http://schemas.microsoft.com/office/drawing/2014/main" id="{E39AA808-935A-CEA2-FC96-480239EC134F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92" name="Agrupar 91">
              <a:extLst>
                <a:ext uri="{FF2B5EF4-FFF2-40B4-BE49-F238E27FC236}">
                  <a16:creationId xmlns:a16="http://schemas.microsoft.com/office/drawing/2014/main" id="{CD436FBD-972F-3680-F6D2-C80D6726EE43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93" name="Espaço Reservado para Texto 2">
                <a:extLst>
                  <a:ext uri="{FF2B5EF4-FFF2-40B4-BE49-F238E27FC236}">
                    <a16:creationId xmlns:a16="http://schemas.microsoft.com/office/drawing/2014/main" id="{063DD340-31F1-2160-FD00-A46A53611F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12/03</a:t>
                </a:r>
              </a:p>
            </p:txBody>
          </p:sp>
          <p:sp>
            <p:nvSpPr>
              <p:cNvPr id="94" name="Espaço Reservado para Texto 2">
                <a:extLst>
                  <a:ext uri="{FF2B5EF4-FFF2-40B4-BE49-F238E27FC236}">
                    <a16:creationId xmlns:a16="http://schemas.microsoft.com/office/drawing/2014/main" id="{9EA5BF5C-E088-4DA1-2A1A-808E76F7D3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6</a:t>
                </a:r>
              </a:p>
            </p:txBody>
          </p:sp>
        </p:grpSp>
      </p:grpSp>
      <p:grpSp>
        <p:nvGrpSpPr>
          <p:cNvPr id="95" name="Agrupar 94">
            <a:extLst>
              <a:ext uri="{FF2B5EF4-FFF2-40B4-BE49-F238E27FC236}">
                <a16:creationId xmlns:a16="http://schemas.microsoft.com/office/drawing/2014/main" id="{03D8D190-24EC-E04D-198E-FB04DA8AD6E7}"/>
              </a:ext>
            </a:extLst>
          </p:cNvPr>
          <p:cNvGrpSpPr/>
          <p:nvPr/>
        </p:nvGrpSpPr>
        <p:grpSpPr>
          <a:xfrm>
            <a:off x="7558291" y="5883502"/>
            <a:ext cx="1873317" cy="391404"/>
            <a:chOff x="3237167" y="3351309"/>
            <a:chExt cx="1873317" cy="391404"/>
          </a:xfrm>
        </p:grpSpPr>
        <p:sp>
          <p:nvSpPr>
            <p:cNvPr id="96" name="Retângulo 95">
              <a:extLst>
                <a:ext uri="{FF2B5EF4-FFF2-40B4-BE49-F238E27FC236}">
                  <a16:creationId xmlns:a16="http://schemas.microsoft.com/office/drawing/2014/main" id="{AB1532D1-7810-7700-0B81-43BF14A47B53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97" name="Agrupar 96">
              <a:extLst>
                <a:ext uri="{FF2B5EF4-FFF2-40B4-BE49-F238E27FC236}">
                  <a16:creationId xmlns:a16="http://schemas.microsoft.com/office/drawing/2014/main" id="{030DAA45-2355-EE69-2A75-49A3292733A5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98" name="Espaço Reservado para Texto 2">
                <a:extLst>
                  <a:ext uri="{FF2B5EF4-FFF2-40B4-BE49-F238E27FC236}">
                    <a16:creationId xmlns:a16="http://schemas.microsoft.com/office/drawing/2014/main" id="{7308D9A6-2708-3C20-6966-67CC7388F1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17/03</a:t>
                </a:r>
              </a:p>
            </p:txBody>
          </p:sp>
          <p:sp>
            <p:nvSpPr>
              <p:cNvPr id="99" name="Espaço Reservado para Texto 2">
                <a:extLst>
                  <a:ext uri="{FF2B5EF4-FFF2-40B4-BE49-F238E27FC236}">
                    <a16:creationId xmlns:a16="http://schemas.microsoft.com/office/drawing/2014/main" id="{6C0CDF84-1CC8-6C1B-5C8F-213707EB25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7</a:t>
                </a:r>
              </a:p>
            </p:txBody>
          </p:sp>
        </p:grpSp>
      </p:grp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648C3C44-7E4A-2F75-9FEC-10197B793472}"/>
              </a:ext>
            </a:extLst>
          </p:cNvPr>
          <p:cNvGrpSpPr/>
          <p:nvPr/>
        </p:nvGrpSpPr>
        <p:grpSpPr>
          <a:xfrm>
            <a:off x="10610673" y="5881359"/>
            <a:ext cx="1873317" cy="391404"/>
            <a:chOff x="3237167" y="3351309"/>
            <a:chExt cx="1873317" cy="391404"/>
          </a:xfrm>
        </p:grpSpPr>
        <p:sp>
          <p:nvSpPr>
            <p:cNvPr id="101" name="Retângulo 100">
              <a:extLst>
                <a:ext uri="{FF2B5EF4-FFF2-40B4-BE49-F238E27FC236}">
                  <a16:creationId xmlns:a16="http://schemas.microsoft.com/office/drawing/2014/main" id="{591C2F7A-D12F-4D0B-86DA-319A3A0E31DB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102" name="Agrupar 101">
              <a:extLst>
                <a:ext uri="{FF2B5EF4-FFF2-40B4-BE49-F238E27FC236}">
                  <a16:creationId xmlns:a16="http://schemas.microsoft.com/office/drawing/2014/main" id="{42466130-D6B5-CD7F-1243-A4E9CB736880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103" name="Espaço Reservado para Texto 2">
                <a:extLst>
                  <a:ext uri="{FF2B5EF4-FFF2-40B4-BE49-F238E27FC236}">
                    <a16:creationId xmlns:a16="http://schemas.microsoft.com/office/drawing/2014/main" id="{FA4FFA1A-691F-3F5F-2106-092AFED97E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19/03</a:t>
                </a:r>
              </a:p>
            </p:txBody>
          </p:sp>
          <p:sp>
            <p:nvSpPr>
              <p:cNvPr id="104" name="Espaço Reservado para Texto 2">
                <a:extLst>
                  <a:ext uri="{FF2B5EF4-FFF2-40B4-BE49-F238E27FC236}">
                    <a16:creationId xmlns:a16="http://schemas.microsoft.com/office/drawing/2014/main" id="{BA14A556-AB01-A390-76FC-0556A2400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8</a:t>
                </a:r>
              </a:p>
            </p:txBody>
          </p:sp>
        </p:grpSp>
      </p:grpSp>
      <p:grpSp>
        <p:nvGrpSpPr>
          <p:cNvPr id="105" name="Agrupar 104">
            <a:extLst>
              <a:ext uri="{FF2B5EF4-FFF2-40B4-BE49-F238E27FC236}">
                <a16:creationId xmlns:a16="http://schemas.microsoft.com/office/drawing/2014/main" id="{493F9D68-B35D-277E-0A35-B5C895A46E48}"/>
              </a:ext>
            </a:extLst>
          </p:cNvPr>
          <p:cNvGrpSpPr/>
          <p:nvPr/>
        </p:nvGrpSpPr>
        <p:grpSpPr>
          <a:xfrm>
            <a:off x="13679282" y="5868180"/>
            <a:ext cx="1873317" cy="391404"/>
            <a:chOff x="3237167" y="3351309"/>
            <a:chExt cx="1873317" cy="391404"/>
          </a:xfrm>
        </p:grpSpPr>
        <p:sp>
          <p:nvSpPr>
            <p:cNvPr id="106" name="Retângulo 105">
              <a:extLst>
                <a:ext uri="{FF2B5EF4-FFF2-40B4-BE49-F238E27FC236}">
                  <a16:creationId xmlns:a16="http://schemas.microsoft.com/office/drawing/2014/main" id="{09568077-47C6-418C-F0B7-031D3C21B84F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107" name="Agrupar 106">
              <a:extLst>
                <a:ext uri="{FF2B5EF4-FFF2-40B4-BE49-F238E27FC236}">
                  <a16:creationId xmlns:a16="http://schemas.microsoft.com/office/drawing/2014/main" id="{6EB5A5C8-AD31-2A0B-C135-160AE3B3E664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108" name="Espaço Reservado para Texto 2">
                <a:extLst>
                  <a:ext uri="{FF2B5EF4-FFF2-40B4-BE49-F238E27FC236}">
                    <a16:creationId xmlns:a16="http://schemas.microsoft.com/office/drawing/2014/main" id="{931D17D6-4EA7-6746-D902-C269EA66B0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24/03</a:t>
                </a:r>
              </a:p>
            </p:txBody>
          </p:sp>
          <p:sp>
            <p:nvSpPr>
              <p:cNvPr id="109" name="Espaço Reservado para Texto 2">
                <a:extLst>
                  <a:ext uri="{FF2B5EF4-FFF2-40B4-BE49-F238E27FC236}">
                    <a16:creationId xmlns:a16="http://schemas.microsoft.com/office/drawing/2014/main" id="{BDB0B175-74BD-9D4B-A860-2BA98ABE18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9</a:t>
                </a:r>
              </a:p>
            </p:txBody>
          </p:sp>
        </p:grpSp>
      </p:grp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551F78BC-D052-DEF9-E4DE-6A701D4B9A00}"/>
              </a:ext>
            </a:extLst>
          </p:cNvPr>
          <p:cNvGrpSpPr/>
          <p:nvPr/>
        </p:nvGrpSpPr>
        <p:grpSpPr>
          <a:xfrm>
            <a:off x="6306416" y="8390993"/>
            <a:ext cx="1873317" cy="391404"/>
            <a:chOff x="3237167" y="3351309"/>
            <a:chExt cx="1873317" cy="391404"/>
          </a:xfrm>
        </p:grpSpPr>
        <p:sp>
          <p:nvSpPr>
            <p:cNvPr id="111" name="Retângulo 110">
              <a:extLst>
                <a:ext uri="{FF2B5EF4-FFF2-40B4-BE49-F238E27FC236}">
                  <a16:creationId xmlns:a16="http://schemas.microsoft.com/office/drawing/2014/main" id="{F9B931E2-3A7C-3AA1-A625-9826A86C3959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112" name="Agrupar 111">
              <a:extLst>
                <a:ext uri="{FF2B5EF4-FFF2-40B4-BE49-F238E27FC236}">
                  <a16:creationId xmlns:a16="http://schemas.microsoft.com/office/drawing/2014/main" id="{AB88EC64-FE11-46E9-3CC5-75F64ED0792C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113" name="Espaço Reservado para Texto 2">
                <a:extLst>
                  <a:ext uri="{FF2B5EF4-FFF2-40B4-BE49-F238E27FC236}">
                    <a16:creationId xmlns:a16="http://schemas.microsoft.com/office/drawing/2014/main" id="{16801779-164D-FE2A-723A-B426C92F71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26/03</a:t>
                </a:r>
              </a:p>
            </p:txBody>
          </p:sp>
          <p:sp>
            <p:nvSpPr>
              <p:cNvPr id="114" name="Espaço Reservado para Texto 2">
                <a:extLst>
                  <a:ext uri="{FF2B5EF4-FFF2-40B4-BE49-F238E27FC236}">
                    <a16:creationId xmlns:a16="http://schemas.microsoft.com/office/drawing/2014/main" id="{97BAA648-EEAA-B111-6847-FEFD8B1EE6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10</a:t>
                </a:r>
              </a:p>
            </p:txBody>
          </p:sp>
        </p:grpSp>
      </p:grp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8804647B-EB36-452C-AAEF-2A03E8E23CC4}"/>
              </a:ext>
            </a:extLst>
          </p:cNvPr>
          <p:cNvGrpSpPr/>
          <p:nvPr/>
        </p:nvGrpSpPr>
        <p:grpSpPr>
          <a:xfrm>
            <a:off x="9357798" y="8383332"/>
            <a:ext cx="1873317" cy="391404"/>
            <a:chOff x="3237167" y="3351309"/>
            <a:chExt cx="1873317" cy="391404"/>
          </a:xfrm>
        </p:grpSpPr>
        <p:sp>
          <p:nvSpPr>
            <p:cNvPr id="116" name="Retângulo 115">
              <a:extLst>
                <a:ext uri="{FF2B5EF4-FFF2-40B4-BE49-F238E27FC236}">
                  <a16:creationId xmlns:a16="http://schemas.microsoft.com/office/drawing/2014/main" id="{08DFC74B-7A70-221F-920D-BF7BA42EA83D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117" name="Agrupar 116">
              <a:extLst>
                <a:ext uri="{FF2B5EF4-FFF2-40B4-BE49-F238E27FC236}">
                  <a16:creationId xmlns:a16="http://schemas.microsoft.com/office/drawing/2014/main" id="{0E072C35-0577-0C04-448A-350A6D5ECF2D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118" name="Espaço Reservado para Texto 2">
                <a:extLst>
                  <a:ext uri="{FF2B5EF4-FFF2-40B4-BE49-F238E27FC236}">
                    <a16:creationId xmlns:a16="http://schemas.microsoft.com/office/drawing/2014/main" id="{93CA6CFC-7D36-464A-8381-1E0A7F0D1D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31/03</a:t>
                </a:r>
              </a:p>
            </p:txBody>
          </p:sp>
          <p:sp>
            <p:nvSpPr>
              <p:cNvPr id="119" name="Espaço Reservado para Texto 2">
                <a:extLst>
                  <a:ext uri="{FF2B5EF4-FFF2-40B4-BE49-F238E27FC236}">
                    <a16:creationId xmlns:a16="http://schemas.microsoft.com/office/drawing/2014/main" id="{405DA80F-A7A4-628E-57B5-6D46468392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11</a:t>
                </a:r>
              </a:p>
            </p:txBody>
          </p:sp>
        </p:grpSp>
      </p:grpSp>
      <p:grpSp>
        <p:nvGrpSpPr>
          <p:cNvPr id="120" name="Agrupar 119">
            <a:extLst>
              <a:ext uri="{FF2B5EF4-FFF2-40B4-BE49-F238E27FC236}">
                <a16:creationId xmlns:a16="http://schemas.microsoft.com/office/drawing/2014/main" id="{0530E37F-0788-2ED9-BCDB-F0CDCB0F1D7C}"/>
              </a:ext>
            </a:extLst>
          </p:cNvPr>
          <p:cNvGrpSpPr/>
          <p:nvPr/>
        </p:nvGrpSpPr>
        <p:grpSpPr>
          <a:xfrm>
            <a:off x="12439597" y="8390993"/>
            <a:ext cx="1873317" cy="391404"/>
            <a:chOff x="3237167" y="3351309"/>
            <a:chExt cx="1873317" cy="391404"/>
          </a:xfrm>
        </p:grpSpPr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1420F108-09E5-E145-E208-FD3374446F8B}"/>
                </a:ext>
              </a:extLst>
            </p:cNvPr>
            <p:cNvSpPr/>
            <p:nvPr/>
          </p:nvSpPr>
          <p:spPr>
            <a:xfrm flipH="1">
              <a:off x="4139737" y="3435742"/>
              <a:ext cx="45719" cy="269171"/>
            </a:xfrm>
            <a:prstGeom prst="rect">
              <a:avLst/>
            </a:prstGeom>
            <a:solidFill>
              <a:srgbClr val="BF966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grpSp>
          <p:nvGrpSpPr>
            <p:cNvPr id="122" name="Agrupar 121">
              <a:extLst>
                <a:ext uri="{FF2B5EF4-FFF2-40B4-BE49-F238E27FC236}">
                  <a16:creationId xmlns:a16="http://schemas.microsoft.com/office/drawing/2014/main" id="{A27993B9-03DD-0896-4012-EE3567EA22FF}"/>
                </a:ext>
              </a:extLst>
            </p:cNvPr>
            <p:cNvGrpSpPr/>
            <p:nvPr/>
          </p:nvGrpSpPr>
          <p:grpSpPr>
            <a:xfrm>
              <a:off x="3237167" y="3351309"/>
              <a:ext cx="1873317" cy="391404"/>
              <a:chOff x="6426242" y="4914603"/>
              <a:chExt cx="2541377" cy="460787"/>
            </a:xfrm>
          </p:grpSpPr>
          <p:sp>
            <p:nvSpPr>
              <p:cNvPr id="123" name="Espaço Reservado para Texto 2">
                <a:extLst>
                  <a:ext uri="{FF2B5EF4-FFF2-40B4-BE49-F238E27FC236}">
                    <a16:creationId xmlns:a16="http://schemas.microsoft.com/office/drawing/2014/main" id="{9AAC1E75-3388-E4C4-79EB-3828DC00AA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6242" y="4914603"/>
                <a:ext cx="1103558" cy="4427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01/04</a:t>
                </a:r>
              </a:p>
            </p:txBody>
          </p:sp>
          <p:sp>
            <p:nvSpPr>
              <p:cNvPr id="124" name="Espaço Reservado para Texto 2">
                <a:extLst>
                  <a:ext uri="{FF2B5EF4-FFF2-40B4-BE49-F238E27FC236}">
                    <a16:creationId xmlns:a16="http://schemas.microsoft.com/office/drawing/2014/main" id="{FEBEF996-D3C8-08CD-8FD4-D9231E83CC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4061" y="4914603"/>
                <a:ext cx="1103558" cy="4607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anchor="t"/>
              <a:lstStyle>
                <a:lvl1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1pPr>
                <a:lvl2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2pPr>
                <a:lvl3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3pPr>
                <a:lvl4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4pPr>
                <a:lvl5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5pPr>
                <a:lvl6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6pPr>
                <a:lvl7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7pPr>
                <a:lvl8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8pPr>
                <a:lvl9pPr marL="0" marR="0" indent="0" algn="just" defTabSz="449580" rtl="0" latinLnBrk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Avenir Book"/>
                    <a:ea typeface="Avenir Book"/>
                    <a:cs typeface="Avenir Book"/>
                    <a:sym typeface="Avenir Book"/>
                  </a:defRPr>
                </a:lvl9pPr>
              </a:lstStyle>
              <a:p>
                <a:pPr algn="ctr" fontAlgn="base" hangingPunct="1"/>
                <a:r>
                  <a:rPr lang="pt-BR" sz="2000" dirty="0">
                    <a:solidFill>
                      <a:srgbClr val="060E40"/>
                    </a:solidFill>
                    <a:latin typeface="Avenir LT Std 45 Book" panose="020B0502020203020204" pitchFamily="34" charset="0"/>
                  </a:rPr>
                  <a:t>Aula 12</a:t>
                </a:r>
              </a:p>
            </p:txBody>
          </p:sp>
        </p:grpSp>
      </p:grp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D979353D-35B3-4DE6-92EE-BC90E8C801BC}"/>
              </a:ext>
            </a:extLst>
          </p:cNvPr>
          <p:cNvSpPr txBox="1"/>
          <p:nvPr/>
        </p:nvSpPr>
        <p:spPr>
          <a:xfrm>
            <a:off x="6216764" y="3926735"/>
            <a:ext cx="205201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Marco Legal da Securitização e os Certificados de Recebíveis </a:t>
            </a: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8DB9CE82-3FC2-540D-BFB4-2D17121BD232}"/>
              </a:ext>
            </a:extLst>
          </p:cNvPr>
          <p:cNvSpPr txBox="1"/>
          <p:nvPr/>
        </p:nvSpPr>
        <p:spPr>
          <a:xfrm>
            <a:off x="9283203" y="3960889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Histórico e Estruturas de Securitização 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F769495D-583B-4CBD-245D-D9926F5167F0}"/>
              </a:ext>
            </a:extLst>
          </p:cNvPr>
          <p:cNvSpPr txBox="1"/>
          <p:nvPr/>
        </p:nvSpPr>
        <p:spPr>
          <a:xfrm>
            <a:off x="12361879" y="3995999"/>
            <a:ext cx="205201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Garantias e Reforços de Crédito </a:t>
            </a: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id="{8C8DF1D0-C3C8-5F8C-A13B-718D67F0C503}"/>
              </a:ext>
            </a:extLst>
          </p:cNvPr>
          <p:cNvSpPr txBox="1"/>
          <p:nvPr/>
        </p:nvSpPr>
        <p:spPr>
          <a:xfrm>
            <a:off x="15358998" y="3995999"/>
            <a:ext cx="205201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Companhias Securitizadoras </a:t>
            </a: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6809CA4A-5F8E-A806-0513-BFE371A264F6}"/>
              </a:ext>
            </a:extLst>
          </p:cNvPr>
          <p:cNvSpPr txBox="1"/>
          <p:nvPr/>
        </p:nvSpPr>
        <p:spPr>
          <a:xfrm>
            <a:off x="13555845" y="6478498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Certificados de Recebíveis do Agronegócio </a:t>
            </a:r>
          </a:p>
        </p:txBody>
      </p:sp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3E113214-32DC-A722-4196-50245C3DDDEB}"/>
              </a:ext>
            </a:extLst>
          </p:cNvPr>
          <p:cNvSpPr txBox="1"/>
          <p:nvPr/>
        </p:nvSpPr>
        <p:spPr>
          <a:xfrm>
            <a:off x="12298196" y="9025509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Aspectos Tributários da Securitização </a:t>
            </a: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9CC449A1-3616-7332-F59B-09C93F2C6367}"/>
              </a:ext>
            </a:extLst>
          </p:cNvPr>
          <p:cNvSpPr txBox="1"/>
          <p:nvPr/>
        </p:nvSpPr>
        <p:spPr>
          <a:xfrm>
            <a:off x="10487236" y="6436173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Certificados de Recebíveis Imobiliários </a:t>
            </a:r>
          </a:p>
        </p:txBody>
      </p: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83797206-ABA9-A48A-169D-ABE7636E1500}"/>
              </a:ext>
            </a:extLst>
          </p:cNvPr>
          <p:cNvSpPr txBox="1"/>
          <p:nvPr/>
        </p:nvSpPr>
        <p:spPr>
          <a:xfrm>
            <a:off x="9356018" y="9025509"/>
            <a:ext cx="190531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Aspectos Contábeis Básicos </a:t>
            </a: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05E70B34-64EF-735C-5D1D-598D37816492}"/>
              </a:ext>
            </a:extLst>
          </p:cNvPr>
          <p:cNvSpPr txBox="1"/>
          <p:nvPr/>
        </p:nvSpPr>
        <p:spPr>
          <a:xfrm>
            <a:off x="6054108" y="8963993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Green Bonds e Securitização via </a:t>
            </a:r>
            <a:r>
              <a:rPr lang="pt-BR" dirty="0" err="1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Crowdfunding</a:t>
            </a:r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 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D5545C33-2B97-9B05-9438-72524EEC875F}"/>
              </a:ext>
            </a:extLst>
          </p:cNvPr>
          <p:cNvSpPr txBox="1"/>
          <p:nvPr/>
        </p:nvSpPr>
        <p:spPr>
          <a:xfrm>
            <a:off x="7489766" y="6353847"/>
            <a:ext cx="205201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Fundo de Investimento em Direitos Creditórios – FIDC e FIAGRO-FIDC</a:t>
            </a:r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C9805451-627B-77CC-5255-C99C3EC9D293}"/>
              </a:ext>
            </a:extLst>
          </p:cNvPr>
          <p:cNvSpPr txBox="1"/>
          <p:nvPr/>
        </p:nvSpPr>
        <p:spPr>
          <a:xfrm>
            <a:off x="4354237" y="6434176"/>
            <a:ext cx="205201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LT Std 55 Roman" panose="020B0503020203020204" pitchFamily="34" charset="0"/>
                <a:cs typeface="Avenir Medium" panose="020B0603020203020204" pitchFamily="34" charset="-78"/>
              </a:rPr>
              <a:t>Securitização de Créditos Financeiros </a:t>
            </a:r>
          </a:p>
        </p:txBody>
      </p:sp>
    </p:spTree>
    <p:extLst>
      <p:ext uri="{BB962C8B-B14F-4D97-AF65-F5344CB8AC3E}">
        <p14:creationId xmlns:p14="http://schemas.microsoft.com/office/powerpoint/2010/main" val="164062954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0BD02-F05E-E838-C52B-1D4DE51A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Coordenador do Curso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lang="pt-BR" dirty="0">
              <a:latin typeface="Avenir LT Std 65 Medium" panose="020B0803020203020204" pitchFamily="34" charset="0"/>
            </a:endParaRPr>
          </a:p>
        </p:txBody>
      </p:sp>
      <p:sp>
        <p:nvSpPr>
          <p:cNvPr id="5" name="O curso se propõe a transmitir os conceitos relativos à Securitização de Recebíveis de modo a permitir, ao seu final, que o aluno esteja preparado para realizar a estruturação de operações de securitização sofisticadas e complexas.…">
            <a:extLst>
              <a:ext uri="{FF2B5EF4-FFF2-40B4-BE49-F238E27FC236}">
                <a16:creationId xmlns:a16="http://schemas.microsoft.com/office/drawing/2014/main" id="{6E9E9DD5-6DAE-A174-F54C-A0ADBA090EFD}"/>
              </a:ext>
            </a:extLst>
          </p:cNvPr>
          <p:cNvSpPr txBox="1"/>
          <p:nvPr/>
        </p:nvSpPr>
        <p:spPr>
          <a:xfrm>
            <a:off x="6823402" y="3876553"/>
            <a:ext cx="11506162" cy="2923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3200" b="1" dirty="0">
                <a:solidFill>
                  <a:srgbClr val="060E40"/>
                </a:solidFill>
                <a:effectLst/>
                <a:latin typeface="Avenir LT Std 65 Medium" panose="020B0803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José Alves Ribeiro Jr.</a:t>
            </a:r>
          </a:p>
          <a:p>
            <a:pPr algn="just">
              <a:spcAft>
                <a:spcPts val="600"/>
              </a:spcAft>
            </a:pPr>
            <a:endParaRPr lang="pt-BR" sz="2200" dirty="0">
              <a:solidFill>
                <a:srgbClr val="060E40"/>
              </a:solidFill>
              <a:latin typeface="Avenir LT Std 35 Light" panose="020B0402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2400" dirty="0">
                <a:solidFill>
                  <a:srgbClr val="060E4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Mestre em Direito dos Negócios pela Escola de Direito de São Paulo da Fundação Getúlio Vargas e bacharel em Direito pela Faculdade de Direito da USP. Sócio de Mercado Financeiro e de Capitais de VBSO Advogados, Cofundador e Coordenador Pedagógico da Expertise VBSO, professor em cursos de pós-graduação em Direito e autor de livros e artigos jurídicos.</a:t>
            </a:r>
            <a:endParaRPr lang="pt-BR" sz="2400" b="1" dirty="0">
              <a:solidFill>
                <a:srgbClr val="060E40"/>
              </a:solidFill>
              <a:latin typeface="Avenir LT Std 35 Light" panose="020B0402020203020204" pitchFamily="34" charset="0"/>
            </a:endParaRPr>
          </a:p>
        </p:txBody>
      </p:sp>
      <p:pic>
        <p:nvPicPr>
          <p:cNvPr id="4" name="Imagem 3" descr="Rosto de homem de terno e gravata&#10;&#10;Descrição gerada automaticamente">
            <a:extLst>
              <a:ext uri="{FF2B5EF4-FFF2-40B4-BE49-F238E27FC236}">
                <a16:creationId xmlns:a16="http://schemas.microsoft.com/office/drawing/2014/main" id="{A5CD51ED-EFBF-A386-3B63-70C4EA0FA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37" y="2442116"/>
            <a:ext cx="6418768" cy="641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539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C6D80-89A9-D46D-19E2-667AD7ECB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879" y="4662132"/>
            <a:ext cx="17286342" cy="2452867"/>
          </a:xfrm>
        </p:spPr>
        <p:txBody>
          <a:bodyPr>
            <a:normAutofit/>
          </a:bodyPr>
          <a:lstStyle/>
          <a:p>
            <a:r>
              <a:rPr lang="pt-BR" sz="11000" dirty="0">
                <a:latin typeface="Avenir 85 Heavy" panose="020B0603020203020204" pitchFamily="34" charset="0"/>
              </a:rPr>
              <a:t>Professores</a:t>
            </a:r>
            <a:endParaRPr lang="pt-BR" sz="11000" dirty="0"/>
          </a:p>
        </p:txBody>
      </p:sp>
    </p:spTree>
    <p:extLst>
      <p:ext uri="{BB962C8B-B14F-4D97-AF65-F5344CB8AC3E}">
        <p14:creationId xmlns:p14="http://schemas.microsoft.com/office/powerpoint/2010/main" val="8858101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0BD02-F05E-E838-C52B-1D4DE51A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Professores do Curso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lang="pt-BR" dirty="0">
              <a:latin typeface="Avenir LT Std 65 Medium" panose="020B0803020203020204" pitchFamily="34" charset="0"/>
            </a:endParaRPr>
          </a:p>
        </p:txBody>
      </p:sp>
      <p:sp>
        <p:nvSpPr>
          <p:cNvPr id="3" name="Profissionais que atuem em bancos de investimento, empresas, consultorias e escritórios de advocacia que trabalhem com estruturas de securitização ou que possam vir a utilizá-la em seu ambiente profissional.">
            <a:extLst>
              <a:ext uri="{FF2B5EF4-FFF2-40B4-BE49-F238E27FC236}">
                <a16:creationId xmlns:a16="http://schemas.microsoft.com/office/drawing/2014/main" id="{613F3ED3-D1C5-FEC7-7821-E72A0EE539FA}"/>
              </a:ext>
            </a:extLst>
          </p:cNvPr>
          <p:cNvSpPr txBox="1"/>
          <p:nvPr/>
        </p:nvSpPr>
        <p:spPr>
          <a:xfrm>
            <a:off x="1211173" y="3088577"/>
            <a:ext cx="17155204" cy="5970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49580">
              <a:lnSpc>
                <a:spcPts val="3200"/>
              </a:lnSpc>
              <a:defRPr sz="23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José Alves Ribeiro Jr.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Mestre em Direito dos Negócios pela Escola de Direito de São Paulo da Fundação Getúlio Vargas e bacharel em Direito pela Faculdade de Direito da USP. Sócio de Mercado Financeiro e de Capitais de VBSO Advogados.</a:t>
            </a: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Mário Shingaki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Mestre em Contabilidade e Controladoria, FEA-USP, Advogado e Bacharel em Direito, Universidade Paulista, Bacharel em Administração de Empresas, FEA-USP. Sócio fundador do Vaz, Buranello, Shingaki &amp; </a:t>
            </a:r>
            <a:r>
              <a:rPr lang="pt-BR" sz="2000" dirty="0" err="1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Oioli</a:t>
            </a: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 Advogados.</a:t>
            </a: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Erik </a:t>
            </a:r>
            <a:r>
              <a:rPr lang="pt-BR" sz="2800" b="1" dirty="0" err="1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Oioli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Mestre em Contabilidade e Controladoria, FEA-USP, Advogado e Bacharel em Direito, Universidade Paulista, Bacharel em Administração de Empresas, FEA-USP. Sócio fundador do Vaz, Buranello, Shingaki &amp; </a:t>
            </a:r>
            <a:r>
              <a:rPr lang="pt-BR" sz="2000" dirty="0" err="1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Oioli</a:t>
            </a: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 Advogados.</a:t>
            </a: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Henrique Vicentin Lisboa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Bacharel em Direito pela Faculdade de Direito da Universidade de São Paulo. Possui mais de dez anos de experiência em transações no mercado financeiro e de capitais. Sócio da área de Mercado de Capitais do VBSO Advogados.</a:t>
            </a:r>
          </a:p>
        </p:txBody>
      </p:sp>
      <p:sp>
        <p:nvSpPr>
          <p:cNvPr id="12" name="Profissionais que atuem em bancos de investimento, empresas, consultorias e escritórios de advocacia que trabalhem com estruturas de securitização ou que possam vir a utilizá-la em seu ambiente profissional.">
            <a:extLst>
              <a:ext uri="{FF2B5EF4-FFF2-40B4-BE49-F238E27FC236}">
                <a16:creationId xmlns:a16="http://schemas.microsoft.com/office/drawing/2014/main" id="{F7967482-9451-86C9-27FC-33DFD4BFF611}"/>
              </a:ext>
            </a:extLst>
          </p:cNvPr>
          <p:cNvSpPr txBox="1"/>
          <p:nvPr/>
        </p:nvSpPr>
        <p:spPr>
          <a:xfrm>
            <a:off x="3537737" y="7732107"/>
            <a:ext cx="130286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49580">
              <a:lnSpc>
                <a:spcPts val="3200"/>
              </a:lnSpc>
              <a:defRPr sz="23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1136565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0BD02-F05E-E838-C52B-1D4DE51A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Professores do Curso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lang="pt-BR" dirty="0">
              <a:latin typeface="Avenir LT Std 65 Medium" panose="020B0803020203020204" pitchFamily="34" charset="0"/>
            </a:endParaRPr>
          </a:p>
        </p:txBody>
      </p:sp>
      <p:sp>
        <p:nvSpPr>
          <p:cNvPr id="3" name="Profissionais que atuem em bancos de investimento, empresas, consultorias e escritórios de advocacia que trabalhem com estruturas de securitização ou que possam vir a utilizá-la em seu ambiente profissional.">
            <a:extLst>
              <a:ext uri="{FF2B5EF4-FFF2-40B4-BE49-F238E27FC236}">
                <a16:creationId xmlns:a16="http://schemas.microsoft.com/office/drawing/2014/main" id="{613F3ED3-D1C5-FEC7-7821-E72A0EE539FA}"/>
              </a:ext>
            </a:extLst>
          </p:cNvPr>
          <p:cNvSpPr txBox="1"/>
          <p:nvPr/>
        </p:nvSpPr>
        <p:spPr>
          <a:xfrm>
            <a:off x="1211173" y="3088577"/>
            <a:ext cx="17155204" cy="7802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49580">
              <a:lnSpc>
                <a:spcPts val="3200"/>
              </a:lnSpc>
              <a:defRPr sz="23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Luiza Furiatti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Mestre em Direito Socioambiental e Sustentabilidade pela PUC/PR. Especialista em Direito Ambiental e Direito Administrativo. Consultora em questões relacionadas ao meio ambiente, sustentabilidade e Objetivos de Desenvolvimento Sustentável da Agenda 2030 do Pacto Global da ONU.</a:t>
            </a: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800" b="1" dirty="0">
                <a:uFillTx/>
                <a:latin typeface="Avenir LT Std 65 Medium" panose="020B0803020203020204" pitchFamily="34" charset="0"/>
                <a:cs typeface="Avenir Medium" panose="020B0603020203020204" pitchFamily="34" charset="-78"/>
                <a:sym typeface="Helvetica Neue"/>
              </a:rPr>
              <a:t>Juliana Varjão*</a:t>
            </a: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Mestre em Contabilidade e Controladoria, FEA-USP, Advogado e Bacharel em Direito, Universidade Paulista, Bacharel em Administração de Empresas, FEA-USP. Sócio fundador do Vaz, Buranello, Shingaki &amp; Oioli Advogados.</a:t>
            </a: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r>
              <a:rPr lang="pt-BR" sz="2000" dirty="0">
                <a:uFillTx/>
                <a:latin typeface="Avenir LT Std 35 Light" panose="020B0402020203020204" pitchFamily="34" charset="0"/>
                <a:cs typeface="Times New Roman" panose="02020603050405020304" pitchFamily="18" charset="0"/>
                <a:sym typeface="Helvetica Neue"/>
              </a:rPr>
              <a:t>*sob confirmação.</a:t>
            </a:r>
          </a:p>
        </p:txBody>
      </p:sp>
      <p:sp>
        <p:nvSpPr>
          <p:cNvPr id="12" name="Profissionais que atuem em bancos de investimento, empresas, consultorias e escritórios de advocacia que trabalhem com estruturas de securitização ou que possam vir a utilizá-la em seu ambiente profissional.">
            <a:extLst>
              <a:ext uri="{FF2B5EF4-FFF2-40B4-BE49-F238E27FC236}">
                <a16:creationId xmlns:a16="http://schemas.microsoft.com/office/drawing/2014/main" id="{F7967482-9451-86C9-27FC-33DFD4BFF611}"/>
              </a:ext>
            </a:extLst>
          </p:cNvPr>
          <p:cNvSpPr txBox="1"/>
          <p:nvPr/>
        </p:nvSpPr>
        <p:spPr>
          <a:xfrm>
            <a:off x="3537737" y="7732107"/>
            <a:ext cx="130286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449580">
              <a:lnSpc>
                <a:spcPts val="3200"/>
              </a:lnSpc>
              <a:defRPr sz="2300">
                <a:solidFill>
                  <a:srgbClr val="060E4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just" defTabSz="914400">
              <a:lnSpc>
                <a:spcPct val="100000"/>
              </a:lnSpc>
              <a:spcAft>
                <a:spcPts val="600"/>
              </a:spcAft>
            </a:pPr>
            <a:endParaRPr lang="pt-BR" sz="2000" dirty="0">
              <a:uFillTx/>
              <a:latin typeface="Avenir LT Std 35 Light" panose="020B0402020203020204" pitchFamily="34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7769311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rofessores"/>
          <p:cNvSpPr txBox="1">
            <a:spLocks noGrp="1"/>
          </p:cNvSpPr>
          <p:nvPr>
            <p:ph type="title"/>
          </p:nvPr>
        </p:nvSpPr>
        <p:spPr>
          <a:xfrm>
            <a:off x="1408879" y="4669874"/>
            <a:ext cx="17286342" cy="24528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pc="-200"/>
            </a:lvl1pPr>
          </a:lstStyle>
          <a:p>
            <a:r>
              <a:rPr lang="pt-BR" sz="11000" dirty="0">
                <a:solidFill>
                  <a:schemeClr val="bg1"/>
                </a:solidFill>
                <a:latin typeface="Avenir 85 Heavy" panose="020B0603020203020204" pitchFamily="34" charset="0"/>
              </a:rPr>
              <a:t>Conteúdo Abordado</a:t>
            </a:r>
            <a:endParaRPr sz="11000" dirty="0">
              <a:solidFill>
                <a:schemeClr val="bg1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77667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3108945"/>
            <a:ext cx="16083281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01: Conceitos Básicos Relativos à Securitização </a:t>
            </a: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675754"/>
            <a:ext cx="16387195" cy="3333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Estruturas Básica de Securitização (explicação de uma estrutura simplificada básica de securitização.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A Securitização de Recebíveis como Mecanismo de Financiamento de Negócios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Discussão de caso: </a:t>
            </a:r>
          </a:p>
          <a:p>
            <a:pPr marL="9144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Filme “The Big Short”, em especial:</a:t>
            </a:r>
          </a:p>
          <a:p>
            <a:pPr marL="9144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Cena inicial</a:t>
            </a:r>
          </a:p>
          <a:p>
            <a:pPr marL="9144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Cena da explicação sobre o que é securitização: Margot Robbie</a:t>
            </a:r>
          </a:p>
          <a:p>
            <a:pPr marL="9144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Texto: “O que é securitização e como ela transforma vários ativos em um só”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3075078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02: Marco Legal da Securitização e os Certificados de Recebíveis </a:t>
            </a: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591088"/>
            <a:ext cx="9198627" cy="41973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Importância da delimitação jurídica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Definições legais no estrangeiro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Marco Legal da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Natureza jurídica da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e Direitos Creditórios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Cessão de Crédito x Mútuo: diferenças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Subscrição de títulos como mecanismo de aquisição do lastro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Veículos de propósito específico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Fundos de investimento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Companhias securitizadoras</a:t>
            </a:r>
          </a:p>
          <a:p>
            <a:pPr>
              <a:lnSpc>
                <a:spcPct val="150000"/>
              </a:lnSpc>
            </a:pPr>
            <a:endParaRPr sz="1800" dirty="0">
              <a:solidFill>
                <a:srgbClr val="060E4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50EE6F-6D52-540E-6C6D-EC505DB322DB}"/>
              </a:ext>
            </a:extLst>
          </p:cNvPr>
          <p:cNvSpPr txBox="1"/>
          <p:nvPr/>
        </p:nvSpPr>
        <p:spPr>
          <a:xfrm>
            <a:off x="9255816" y="4877449"/>
            <a:ext cx="10118034" cy="4204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Títulos de Crédito e Valores Mobiliários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Conceito de Lastro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Ofertas públicas de valores mobiliários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Certificados de Recebíveis e demais Títulos de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Requisitos Mínimos para Emissão de Títulos de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Peculiaridades de cada tipo de Título de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Reabertura de Série ou Classe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Recomposição de Lastro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Ramp-up</a:t>
            </a: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e compromissos de subscrição e integralização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Dação em pagamento de direitos creditórios</a:t>
            </a:r>
          </a:p>
        </p:txBody>
      </p:sp>
    </p:spTree>
    <p:extLst>
      <p:ext uri="{BB962C8B-B14F-4D97-AF65-F5344CB8AC3E}">
        <p14:creationId xmlns:p14="http://schemas.microsoft.com/office/powerpoint/2010/main" val="323898857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462533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03: Histórico e Estruturas de Securitização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638586"/>
            <a:ext cx="17589424" cy="20129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Surgimento da Securitização e primeiras operações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Estruturas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pass-through</a:t>
            </a: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e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pay-through</a:t>
            </a:r>
            <a:endParaRPr lang="pt-BR" sz="26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Estruturas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revolventes</a:t>
            </a:r>
            <a:endParaRPr lang="pt-BR" sz="26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perfomados</a:t>
            </a: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, a performar e não performados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Recebíveis futuros e contratos aleatórios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Securitização sintética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Operações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on</a:t>
            </a: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-balance e off-balance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sheet</a:t>
            </a: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(noção inicial)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Securitização e Falência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Efeitos da falência do cedente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Efeitos da falência dos devedores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Efeitos da recuperação judicial do cedente ou dos devedores</a:t>
            </a: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3856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469895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04: Garantias e Reforços de Crédito </a:t>
            </a: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111643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Garantias x Reforços de Crédito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Garantia x Lastro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Garantias na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Fiança e aval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Penhor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Cessão fiduciária de recebíveis e de bens móveis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Hipoteca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Alienação fiduciária de imóveis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Reforços de Crédito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 Fiduciário e Patrimônio Separado</a:t>
            </a:r>
          </a:p>
          <a:p>
            <a:pPr>
              <a:lnSpc>
                <a:spcPct val="150000"/>
              </a:lnSpc>
            </a:pPr>
            <a:endParaRPr sz="1800" dirty="0">
              <a:solidFill>
                <a:srgbClr val="060E4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C4981E-63C2-17CD-2F49-C9B0E5129688}"/>
              </a:ext>
            </a:extLst>
          </p:cNvPr>
          <p:cNvSpPr txBox="1"/>
          <p:nvPr/>
        </p:nvSpPr>
        <p:spPr>
          <a:xfrm>
            <a:off x="8728728" y="4193781"/>
            <a:ext cx="10118034" cy="37379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Subordinação e compromissos de subscrição de títulos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Excesso de lastro (</a:t>
            </a:r>
            <a:r>
              <a:rPr lang="pt-BR" sz="20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overcollateral</a:t>
            </a: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Excesso de spread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Reservas de caixa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Seguros de crédito e de performance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Fianças bancárias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Estruturando boas operações de securitização de recebíveis: como proteger o investidor, criando transações seguras e eficientes?</a:t>
            </a:r>
          </a:p>
        </p:txBody>
      </p:sp>
    </p:spTree>
    <p:extLst>
      <p:ext uri="{BB962C8B-B14F-4D97-AF65-F5344CB8AC3E}">
        <p14:creationId xmlns:p14="http://schemas.microsoft.com/office/powerpoint/2010/main" val="10023513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3583078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05: Companhias Securitizadoras </a:t>
            </a: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997488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o que faz uma Securitizadora? Por que ela demanda regulação própria?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 Companhia Securitizadora como entidade regulada: peculiaridades da atividade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Procedimento de Registro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Requisitos Estruturais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Regras de Conduta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 Informacional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Distribuição de Títulos de Securitização pela Companhia Securitizadora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endParaRPr lang="pt-BR" sz="26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4129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907217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06: Securitização de Créditos Financeiros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408120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Criação e histórico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Definição de créditos financeiros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Requisitos estruturais da companhia securitizadora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Debêntures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Características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Regimes de oferta das debêntures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Documentos utilizados e dinâmica de estruturação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Como estruturar uma Securitização Financeira? Passos e cuidados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endParaRPr lang="pt-BR" sz="26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32270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271112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sz="4400" dirty="0">
                <a:latin typeface="Avenir LT Std 65 Medium" panose="020B0803020203020204" pitchFamily="34" charset="0"/>
              </a:rPr>
              <a:t>Aula 07: Fundo de Investimento em Direitos Creditórios – FIDC e FIAGRO-FIDC</a:t>
            </a:r>
            <a:br>
              <a:rPr lang="pt-BR" sz="4400" dirty="0">
                <a:latin typeface="Avenir LT Std 65 Medium" panose="020B0803020203020204" pitchFamily="34" charset="0"/>
              </a:rPr>
            </a:br>
            <a:endParaRPr sz="4400"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396026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Criação e histórico do FIDC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FIDC Padronizado e FIDC Não-Padronizado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Direitos creditórios “não padronizados”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Direitos creditórios “padronizados”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Criação e histórico do FIAGRO-Direito Creditórios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Agentes envolvidos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Administrador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Gestor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Consultor Especializado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Custodiante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Agente de Cobrança Extrajudicial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Agente de Guarda de Documentos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Agência de Classificação de Risco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Auditor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Regras de funcionamento: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Fundos Abertos x Fundos Fechados; Fundo “</a:t>
            </a:r>
            <a:r>
              <a:rPr lang="pt-BR" sz="18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semi-aberto</a:t>
            </a: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”</a:t>
            </a:r>
          </a:p>
          <a:p>
            <a:pPr>
              <a:lnSpc>
                <a:spcPct val="150000"/>
              </a:lnSpc>
            </a:pPr>
            <a:endParaRPr sz="1600" dirty="0">
              <a:solidFill>
                <a:srgbClr val="060E40"/>
              </a:solidFill>
            </a:endParaRPr>
          </a:p>
        </p:txBody>
      </p:sp>
      <p:sp>
        <p:nvSpPr>
          <p:cNvPr id="2" name="Double-click to edit">
            <a:extLst>
              <a:ext uri="{FF2B5EF4-FFF2-40B4-BE49-F238E27FC236}">
                <a16:creationId xmlns:a16="http://schemas.microsoft.com/office/drawing/2014/main" id="{85ABFFB4-8BBC-DACC-7A44-06509CB42175}"/>
              </a:ext>
            </a:extLst>
          </p:cNvPr>
          <p:cNvSpPr txBox="1">
            <a:spLocks/>
          </p:cNvSpPr>
          <p:nvPr/>
        </p:nvSpPr>
        <p:spPr>
          <a:xfrm>
            <a:off x="8605668" y="3695898"/>
            <a:ext cx="17589424" cy="3079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Critérios de elegibilidade x Condições de cessão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Limites de concentração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Dispensas de classificação de risco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Verificação de lastro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Arrecadação e Cobrança de Direitos Creditórios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Assembleia Geral de Cotistas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Atividades vedadas ao FIDC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Cotas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Classes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Séries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Cálculo do valor das Cotas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Regimes de oferta pública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Documentos utilizados e dinâmica de estruturação</a:t>
            </a:r>
          </a:p>
          <a:p>
            <a:pPr marL="342900" indent="-342900" hangingPunct="1">
              <a:lnSpc>
                <a:spcPct val="150000"/>
              </a:lnSpc>
              <a:buFontTx/>
              <a:buBlip>
                <a:blip r:embed="rId2"/>
              </a:buBlip>
            </a:pPr>
            <a:r>
              <a:rPr lang="pt-BR" sz="18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Gestão de Fundos de Recebíveis no Agronegócio</a:t>
            </a:r>
          </a:p>
          <a:p>
            <a:pPr hangingPunct="1">
              <a:lnSpc>
                <a:spcPct val="150000"/>
              </a:lnSpc>
            </a:pPr>
            <a:endParaRPr lang="pt-BR" sz="1600"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9283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469896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08: Certificados de Recebíveis Imobiliários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606010"/>
            <a:ext cx="8794712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Criação e histórico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imobiliários: delimitação conceitual e jurisprudência administrativa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imobiliários pela origem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imobiliários por destinação – dívidas de natureza imobiliária contraídas por sociedades com atividade imobiliária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imobiliários por destinação – dívidas de natureza imobiliária contraídas por sociedades sem atividade imobiliária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Créditos imobiliários por destinação para reembolso de despesas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Operações de home </a:t>
            </a:r>
            <a:r>
              <a:rPr lang="pt-BR" sz="20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equity</a:t>
            </a:r>
            <a:endParaRPr lang="pt-BR" sz="20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Resolução CMN n⁰ 5.118 e restrições a lastros envolvendo cias. abertas e instituições financeiras</a:t>
            </a:r>
          </a:p>
          <a:p>
            <a:pPr>
              <a:lnSpc>
                <a:spcPct val="150000"/>
              </a:lnSpc>
            </a:pPr>
            <a:endParaRPr sz="2000" dirty="0">
              <a:solidFill>
                <a:srgbClr val="060E4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F7C65D-32C9-E906-672B-8F2B8B208F0D}"/>
              </a:ext>
            </a:extLst>
          </p:cNvPr>
          <p:cNvSpPr txBox="1"/>
          <p:nvPr/>
        </p:nvSpPr>
        <p:spPr>
          <a:xfrm>
            <a:off x="11618844" y="3757071"/>
            <a:ext cx="6390860" cy="37888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Prestadores de serviços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Agente fiduciário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Outros agentes que podem ser contratados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Certificado de Recebíveis Imobiliários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Características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Regimes de oferta pública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Documentos utilizados e dinâmica de estruturação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Como Estruturar uma Securitização Imobiliária? Evolução do Mercado e Novas Fronteiras</a:t>
            </a:r>
          </a:p>
        </p:txBody>
      </p:sp>
    </p:spTree>
    <p:extLst>
      <p:ext uri="{BB962C8B-B14F-4D97-AF65-F5344CB8AC3E}">
        <p14:creationId xmlns:p14="http://schemas.microsoft.com/office/powerpoint/2010/main" val="345975908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151843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09: Certificados de Recebíveis do Agronegócio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287958"/>
            <a:ext cx="9635949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Criação e histórico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Sistema de financiamento privado do agronegócio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Direitos Creditórios do Agronegócio: delimitação conceitual e jurisprudência administrativa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Elemento subjetivo: Conceito de produtor rural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Elemento objetivo: Conceito de produto agropecuário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Elemento fático: Conceito de atividade agropecuária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Direitos creditórios devidos para ou por produtor rural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Direitos creditórios do agronegócio “por destinação”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Resolução CMN n⁰ 5.118 e restrições a lastros envolvendo cias. abertas e instituições financeiras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Distribuidores e revendedores de produtos agropecuários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Revolvência</a:t>
            </a: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e substituição de direitos creditórios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Certificados de Recebíveis do Agronegócio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0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Características</a:t>
            </a:r>
          </a:p>
          <a:p>
            <a:pPr>
              <a:lnSpc>
                <a:spcPct val="150000"/>
              </a:lnSpc>
            </a:pPr>
            <a:endParaRPr sz="1800" dirty="0">
              <a:solidFill>
                <a:srgbClr val="060E4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EA58BBD-ACE4-276B-3139-685380F6C062}"/>
              </a:ext>
            </a:extLst>
          </p:cNvPr>
          <p:cNvSpPr txBox="1"/>
          <p:nvPr/>
        </p:nvSpPr>
        <p:spPr>
          <a:xfrm>
            <a:off x="11618844" y="3434497"/>
            <a:ext cx="10118034" cy="62818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Regimes de oferta pública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Distribuição do CRI pela Securitizadora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Responsabilidades da Securitizadora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Prestadores de serviços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Custodiante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Agente Fiduciário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Auditor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Outros agentes que podem ser contratados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Certificado de Recebíveis Imobiliários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Características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CRA com variação cambial e CRA em dólar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Regimes de oferta pública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Distribuição do CRA pela Securitizadora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Documentos utilizados e dinâmica de estruturação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1800" b="1" dirty="0">
                <a:solidFill>
                  <a:srgbClr val="060E40"/>
                </a:solidFill>
                <a:latin typeface="Avenir LT Std 45 Book" panose="020B0502020203020204" pitchFamily="34" charset="0"/>
              </a:rPr>
              <a:t>Palestra: Desafios da Estruturação de Securitização no Agronegócio</a:t>
            </a:r>
          </a:p>
        </p:txBody>
      </p:sp>
    </p:spTree>
    <p:extLst>
      <p:ext uri="{BB962C8B-B14F-4D97-AF65-F5344CB8AC3E}">
        <p14:creationId xmlns:p14="http://schemas.microsoft.com/office/powerpoint/2010/main" val="345447939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57338" y="2350626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10: Green Bonds e Securitização via </a:t>
            </a:r>
            <a:r>
              <a:rPr lang="pt-BR" dirty="0" err="1">
                <a:latin typeface="Avenir LT Std 65 Medium" panose="020B0803020203020204" pitchFamily="34" charset="0"/>
              </a:rPr>
              <a:t>Crowdfunding</a:t>
            </a:r>
            <a:r>
              <a:rPr lang="pt-BR" dirty="0">
                <a:latin typeface="Avenir LT Std 65 Medium" panose="020B0803020203020204" pitchFamily="34" charset="0"/>
              </a:rPr>
              <a:t>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3725279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A. Green Bonds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A.1 Conceito de ESG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A.2 Conceito de Título Verde e Investimento de Impacto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A.3 Boas práticas na estruturação de Títulos Verdes no contexto de securitização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A.4 Discussão de Casos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endParaRPr lang="pt-BR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B. Securitização via </a:t>
            </a:r>
            <a:r>
              <a:rPr lang="pt-BR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Crowfunding</a:t>
            </a:r>
            <a:endParaRPr lang="pt-BR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B.1 Resolução CVM n⁰ 8: Plataformas de </a:t>
            </a:r>
            <a:r>
              <a:rPr lang="pt-BR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Crowdfunding</a:t>
            </a: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e suas regras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B.2 Ofício-Circular CVM/SSE n⁰ 4/22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B.3 </a:t>
            </a:r>
            <a:r>
              <a:rPr lang="pt-BR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Mini-CRI</a:t>
            </a: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/CRA/CR: securitizações de pequeno porte via </a:t>
            </a:r>
            <a:r>
              <a:rPr lang="pt-BR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crowdfunding</a:t>
            </a:r>
            <a:endParaRPr lang="pt-BR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dirty="0">
                <a:solidFill>
                  <a:srgbClr val="060E40"/>
                </a:solidFill>
                <a:latin typeface="Avenir LT Std 45 Book" panose="020B0502020203020204" pitchFamily="34" charset="0"/>
              </a:rPr>
              <a:t>B.4 Discussão de Casos</a:t>
            </a: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5845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3583078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11: Aspectos Contábeis Básicos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997488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Aspectos contábeis relativos às companhias securitizadoras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Contabilidade de companhias abertas aplicada às securitizadoras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Contabilização dos patrimônios separados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Aspectos contábeis relativos aos FIDC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Retenção e transferência de risco na cessão de créditos e efeitos contábeis: operações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on</a:t>
            </a: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 balance e operações off balance </a:t>
            </a:r>
            <a:r>
              <a:rPr lang="pt-BR" sz="2600" dirty="0" err="1">
                <a:solidFill>
                  <a:srgbClr val="060E40"/>
                </a:solidFill>
                <a:latin typeface="Avenir LT Std 45 Book" panose="020B0502020203020204" pitchFamily="34" charset="0"/>
              </a:rPr>
              <a:t>sheet</a:t>
            </a:r>
            <a:endParaRPr lang="pt-BR" sz="2600" dirty="0">
              <a:solidFill>
                <a:srgbClr val="060E40"/>
              </a:solidFill>
              <a:latin typeface="Avenir LT Std 45 Book" panose="020B0502020203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Demais aspectos contábeis da cessão de direitos creditórios para o Cedente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Regras de provisionamento em securitizadoras e em FIDC</a:t>
            </a: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1149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211173" y="3583078"/>
            <a:ext cx="18162677" cy="825042"/>
          </a:xfrm>
          <a:prstGeom prst="rect">
            <a:avLst/>
          </a:prstGeom>
        </p:spPr>
        <p:txBody>
          <a:bodyPr/>
          <a:lstStyle/>
          <a:p>
            <a:r>
              <a:rPr lang="pt-BR" dirty="0">
                <a:latin typeface="Avenir LT Std 65 Medium" panose="020B0803020203020204" pitchFamily="34" charset="0"/>
              </a:rPr>
              <a:t>Aula 12: Aspectos Tributários da Securitização </a:t>
            </a:r>
            <a:br>
              <a:rPr lang="pt-BR" dirty="0">
                <a:latin typeface="Avenir LT Std 65 Medium" panose="020B0803020203020204" pitchFamily="34" charset="0"/>
              </a:rPr>
            </a:br>
            <a:endParaRPr dirty="0">
              <a:latin typeface="Avenir LT Std 65 Medium" panose="020B0803020203020204" pitchFamily="34" charset="0"/>
            </a:endParaRPr>
          </a:p>
        </p:txBody>
      </p:sp>
      <p:sp>
        <p:nvSpPr>
          <p:cNvPr id="111" name="Double-click to edit"/>
          <p:cNvSpPr txBox="1">
            <a:spLocks noGrp="1"/>
          </p:cNvSpPr>
          <p:nvPr>
            <p:ph type="body" idx="1"/>
          </p:nvPr>
        </p:nvSpPr>
        <p:spPr>
          <a:xfrm>
            <a:off x="1257338" y="4997488"/>
            <a:ext cx="17589424" cy="3079714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Tributação dos investidores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FIDC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Certificados de Recebíveis em Geral (exceto CRI e CRA), Debêntures e Notas Comerciais Escriturais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CRI e CRA (em R$ e em moeda estrangeira)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Tributação das securitizadoras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pt-BR" sz="2600" dirty="0">
                <a:solidFill>
                  <a:srgbClr val="060E40"/>
                </a:solidFill>
                <a:latin typeface="Avenir LT Std 45 Book" panose="020B0502020203020204" pitchFamily="34" charset="0"/>
              </a:rPr>
              <a:t>Tributação dos cedentes de direitos creditórios</a:t>
            </a:r>
          </a:p>
          <a:p>
            <a:pPr>
              <a:lnSpc>
                <a:spcPct val="150000"/>
              </a:lnSpc>
            </a:pPr>
            <a:endParaRPr dirty="0">
              <a:solidFill>
                <a:srgbClr val="060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9943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ouble-click to edit"/>
          <p:cNvSpPr txBox="1">
            <a:spLocks noGrp="1"/>
          </p:cNvSpPr>
          <p:nvPr>
            <p:ph type="title"/>
          </p:nvPr>
        </p:nvSpPr>
        <p:spPr>
          <a:xfrm>
            <a:off x="1408879" y="1533483"/>
            <a:ext cx="17286342" cy="245286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sz="8800" b="1" dirty="0">
                <a:latin typeface="Avenir 85 Heavy" panose="020B0603020203020204" pitchFamily="34" charset="0"/>
              </a:rPr>
              <a:t>Entre em contato conosco!</a:t>
            </a:r>
          </a:p>
        </p:txBody>
      </p:sp>
      <p:sp>
        <p:nvSpPr>
          <p:cNvPr id="3" name="Double-click to edit">
            <a:extLst>
              <a:ext uri="{FF2B5EF4-FFF2-40B4-BE49-F238E27FC236}">
                <a16:creationId xmlns:a16="http://schemas.microsoft.com/office/drawing/2014/main" id="{DCBFB4C9-023C-7CDE-183A-E52498B8D86A}"/>
              </a:ext>
            </a:extLst>
          </p:cNvPr>
          <p:cNvSpPr txBox="1">
            <a:spLocks/>
          </p:cNvSpPr>
          <p:nvPr/>
        </p:nvSpPr>
        <p:spPr>
          <a:xfrm>
            <a:off x="2938691" y="3637368"/>
            <a:ext cx="5295868" cy="140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pt-BR" sz="32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Telefone</a:t>
            </a:r>
          </a:p>
          <a:p>
            <a:pPr algn="l" hangingPunct="1"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+55 11 93465-3454</a:t>
            </a:r>
          </a:p>
        </p:txBody>
      </p:sp>
      <p:sp>
        <p:nvSpPr>
          <p:cNvPr id="4" name="Double-click to edit">
            <a:extLst>
              <a:ext uri="{FF2B5EF4-FFF2-40B4-BE49-F238E27FC236}">
                <a16:creationId xmlns:a16="http://schemas.microsoft.com/office/drawing/2014/main" id="{5EC87EAE-1A81-3AAE-8802-64BCB3B8FD8E}"/>
              </a:ext>
            </a:extLst>
          </p:cNvPr>
          <p:cNvSpPr txBox="1">
            <a:spLocks/>
          </p:cNvSpPr>
          <p:nvPr/>
        </p:nvSpPr>
        <p:spPr>
          <a:xfrm>
            <a:off x="2938691" y="5651500"/>
            <a:ext cx="6808841" cy="2014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pt-BR" sz="32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E-mail</a:t>
            </a:r>
          </a:p>
          <a:p>
            <a:pPr algn="l" hangingPunct="1">
              <a:lnSpc>
                <a:spcPct val="100000"/>
              </a:lnSpc>
            </a:pPr>
            <a:r>
              <a:rPr lang="pt-BR" sz="3200" b="0" i="0" u="sng" strike="noStrike" dirty="0">
                <a:solidFill>
                  <a:schemeClr val="bg1"/>
                </a:solidFill>
                <a:effectLst/>
                <a:uFill>
                  <a:solidFill>
                    <a:srgbClr val="CCFFFF"/>
                  </a:solidFill>
                </a:uFill>
                <a:latin typeface="Avenir LT Std 45 Book" panose="020B0502020203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contato@vbsoexpertise.com.br</a:t>
            </a:r>
            <a:endParaRPr lang="pt-BR" sz="3200" u="sng" dirty="0">
              <a:solidFill>
                <a:schemeClr val="bg1"/>
              </a:solidFill>
              <a:uFill>
                <a:solidFill>
                  <a:srgbClr val="CCFFFF"/>
                </a:solidFill>
              </a:uFill>
              <a:latin typeface="Avenir LT Std 45 Book" panose="020B0502020203020204" pitchFamily="34" charset="0"/>
            </a:endParaRPr>
          </a:p>
        </p:txBody>
      </p:sp>
      <p:sp>
        <p:nvSpPr>
          <p:cNvPr id="5" name="Double-click to edit">
            <a:extLst>
              <a:ext uri="{FF2B5EF4-FFF2-40B4-BE49-F238E27FC236}">
                <a16:creationId xmlns:a16="http://schemas.microsoft.com/office/drawing/2014/main" id="{4360489A-90C2-541B-E658-223430D036B1}"/>
              </a:ext>
            </a:extLst>
          </p:cNvPr>
          <p:cNvSpPr txBox="1">
            <a:spLocks/>
          </p:cNvSpPr>
          <p:nvPr/>
        </p:nvSpPr>
        <p:spPr>
          <a:xfrm>
            <a:off x="2938691" y="7177676"/>
            <a:ext cx="7532710" cy="2014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pt-BR" sz="32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Endereço</a:t>
            </a:r>
            <a:endParaRPr lang="pt-BR" sz="3200" dirty="0">
              <a:solidFill>
                <a:schemeClr val="bg1"/>
              </a:solidFill>
              <a:latin typeface="Avenir LT Std 45 Book" panose="020B0502020203020204" pitchFamily="34" charset="0"/>
            </a:endParaRPr>
          </a:p>
          <a:p>
            <a:pPr algn="l" hangingPunct="1"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Rua Gomes de Carvalho, 1.108 </a:t>
            </a:r>
            <a:br>
              <a:rPr lang="pt-BR" sz="3200" dirty="0">
                <a:solidFill>
                  <a:schemeClr val="bg1"/>
                </a:solidFill>
                <a:latin typeface="Avenir LT Std 45 Book" panose="020B0502020203020204" pitchFamily="34" charset="0"/>
              </a:rPr>
            </a:br>
            <a:r>
              <a:rPr lang="pt-BR" sz="3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10° andar, Vila Olímpia – São Paulo/SP</a:t>
            </a:r>
          </a:p>
          <a:p>
            <a:pPr algn="l" hangingPunct="1"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CEP 04547-004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5DACBF37-9D3C-2B7D-69E5-8E3D8BB59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4501" y="3522703"/>
            <a:ext cx="1404000" cy="1404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CC5B43B-8CA9-A566-04C1-46C861AC6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4501" y="5511923"/>
            <a:ext cx="1404000" cy="140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BE297A6A-BF45-38D6-DA9D-F2C3FF4F2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4501" y="7482742"/>
            <a:ext cx="1404000" cy="1404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3599147D-887B-2202-E889-0156CFB41A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56570" y="6328588"/>
            <a:ext cx="1404000" cy="140400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EEEDF06-C5D6-FF89-00AB-3B7C883962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56570" y="4339368"/>
            <a:ext cx="1404000" cy="1404000"/>
          </a:xfrm>
          <a:prstGeom prst="rect">
            <a:avLst/>
          </a:prstGeom>
        </p:spPr>
      </p:pic>
      <p:sp>
        <p:nvSpPr>
          <p:cNvPr id="21" name="Double-click to edit">
            <a:extLst>
              <a:ext uri="{FF2B5EF4-FFF2-40B4-BE49-F238E27FC236}">
                <a16:creationId xmlns:a16="http://schemas.microsoft.com/office/drawing/2014/main" id="{A5ECCBD6-3ED4-2180-AB2F-84D79C2FD1BD}"/>
              </a:ext>
            </a:extLst>
          </p:cNvPr>
          <p:cNvSpPr txBox="1">
            <a:spLocks/>
          </p:cNvSpPr>
          <p:nvPr/>
        </p:nvSpPr>
        <p:spPr>
          <a:xfrm>
            <a:off x="12172656" y="6590341"/>
            <a:ext cx="6129056" cy="140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pt-BR" sz="32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Site</a:t>
            </a:r>
          </a:p>
          <a:p>
            <a:pPr algn="l" hangingPunct="1">
              <a:lnSpc>
                <a:spcPct val="100000"/>
              </a:lnSpc>
            </a:pPr>
            <a:r>
              <a:rPr lang="pt-BR" sz="3200" u="sng" dirty="0">
                <a:solidFill>
                  <a:schemeClr val="bg1"/>
                </a:solidFill>
                <a:uFill>
                  <a:solidFill>
                    <a:srgbClr val="CCFFFF"/>
                  </a:solidFill>
                </a:uFill>
                <a:latin typeface="Avenir LT Std 45 Book" panose="020B0502020203020204" pitchFamily="34" charset="0"/>
                <a:hlinkClick r:id="rId1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vbsoexpertise.com.br</a:t>
            </a:r>
            <a:endParaRPr lang="pt-BR" sz="3200" u="sng" dirty="0">
              <a:solidFill>
                <a:schemeClr val="bg1"/>
              </a:solidFill>
              <a:uFill>
                <a:solidFill>
                  <a:srgbClr val="CCFFFF"/>
                </a:solidFill>
              </a:uFill>
              <a:latin typeface="Avenir LT Std 45 Book" panose="020B0502020203020204" pitchFamily="34" charset="0"/>
            </a:endParaRPr>
          </a:p>
        </p:txBody>
      </p:sp>
      <p:sp>
        <p:nvSpPr>
          <p:cNvPr id="22" name="Double-click to edit">
            <a:extLst>
              <a:ext uri="{FF2B5EF4-FFF2-40B4-BE49-F238E27FC236}">
                <a16:creationId xmlns:a16="http://schemas.microsoft.com/office/drawing/2014/main" id="{5F798A1A-5D13-201E-7702-1E05512CD03E}"/>
              </a:ext>
            </a:extLst>
          </p:cNvPr>
          <p:cNvSpPr txBox="1">
            <a:spLocks/>
          </p:cNvSpPr>
          <p:nvPr/>
        </p:nvSpPr>
        <p:spPr>
          <a:xfrm>
            <a:off x="12172656" y="4292678"/>
            <a:ext cx="7719943" cy="140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5pPr>
            <a:lvl6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6pPr>
            <a:lvl7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7pPr>
            <a:lvl8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8pPr>
            <a:lvl9pPr marL="0" marR="0" indent="0" algn="just" defTabSz="449580" rtl="0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pt-BR" sz="32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Mídias Sociais</a:t>
            </a:r>
          </a:p>
          <a:p>
            <a:pPr algn="l" hangingPunct="1">
              <a:lnSpc>
                <a:spcPct val="100000"/>
              </a:lnSpc>
            </a:pPr>
            <a:r>
              <a:rPr lang="pt-BR" sz="3200" u="sng" dirty="0">
                <a:solidFill>
                  <a:schemeClr val="bg1"/>
                </a:solidFill>
                <a:uFill>
                  <a:solidFill>
                    <a:srgbClr val="CCFFFF"/>
                  </a:solidFill>
                </a:uFill>
                <a:latin typeface="Avenir LT Std 45 Book" panose="020B0502020203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endParaRPr lang="pt-BR" sz="3200" u="sng" dirty="0">
              <a:solidFill>
                <a:schemeClr val="bg1"/>
              </a:solidFill>
              <a:uFill>
                <a:solidFill>
                  <a:srgbClr val="CCFFFF"/>
                </a:solidFill>
              </a:uFill>
              <a:latin typeface="Avenir LT Std 45 Book" panose="020B0502020203020204" pitchFamily="34" charset="0"/>
            </a:endParaRPr>
          </a:p>
          <a:p>
            <a:pPr algn="l" hangingPunct="1">
              <a:lnSpc>
                <a:spcPct val="100000"/>
              </a:lnSpc>
            </a:pPr>
            <a:r>
              <a:rPr lang="pt-BR" sz="3200" u="sng" dirty="0">
                <a:solidFill>
                  <a:schemeClr val="bg1"/>
                </a:solidFill>
                <a:uFill>
                  <a:solidFill>
                    <a:srgbClr val="CCFFFF"/>
                  </a:solidFill>
                </a:uFill>
                <a:latin typeface="Avenir LT Std 45 Book" panose="020B0502020203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pt-BR" sz="3200" u="sng" dirty="0">
              <a:solidFill>
                <a:schemeClr val="bg1"/>
              </a:solidFill>
              <a:uFill>
                <a:solidFill>
                  <a:srgbClr val="CCFFFF"/>
                </a:solidFill>
              </a:u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43215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7911</TotalTime>
  <Words>1910</Words>
  <Application>Microsoft Office PowerPoint</Application>
  <PresentationFormat>Personalizar</PresentationFormat>
  <Paragraphs>291</Paragraphs>
  <Slides>24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5" baseType="lpstr">
      <vt:lpstr>Avenir 85 Heavy</vt:lpstr>
      <vt:lpstr>Avenir Book</vt:lpstr>
      <vt:lpstr>Avenir Heavy</vt:lpstr>
      <vt:lpstr>Avenir LT Std 35 Light</vt:lpstr>
      <vt:lpstr>Avenir LT Std 45 Book</vt:lpstr>
      <vt:lpstr>Avenir LT Std 55 Roman</vt:lpstr>
      <vt:lpstr>Avenir LT Std 65 Medium</vt:lpstr>
      <vt:lpstr>Avenir Medium</vt:lpstr>
      <vt:lpstr>Helvetica</vt:lpstr>
      <vt:lpstr>Helvetica Neue</vt:lpstr>
      <vt:lpstr>Office Theme</vt:lpstr>
      <vt:lpstr>Securitização de Recebíveis Curso Prático Multidisciplinar</vt:lpstr>
      <vt:lpstr>Apresentação e Objetivo do Curso</vt:lpstr>
      <vt:lpstr>Público-alvo </vt:lpstr>
      <vt:lpstr>Metodologia do Curso</vt:lpstr>
      <vt:lpstr>Datas e Valores</vt:lpstr>
      <vt:lpstr>Agenda do Curso</vt:lpstr>
      <vt:lpstr>Coordenador do Curso </vt:lpstr>
      <vt:lpstr>Professores</vt:lpstr>
      <vt:lpstr>Professores do Curso </vt:lpstr>
      <vt:lpstr>Professores do Curso </vt:lpstr>
      <vt:lpstr>Conteúdo Abordado</vt:lpstr>
      <vt:lpstr>Aula 01: Conceitos Básicos Relativos à Securitização </vt:lpstr>
      <vt:lpstr>Aula 02: Marco Legal da Securitização e os Certificados de Recebíveis </vt:lpstr>
      <vt:lpstr>Aula 03: Histórico e Estruturas de Securitização  </vt:lpstr>
      <vt:lpstr>Aula 04: Garantias e Reforços de Crédito </vt:lpstr>
      <vt:lpstr>Aula 05: Companhias Securitizadoras </vt:lpstr>
      <vt:lpstr>Aula 06: Securitização de Créditos Financeiros  </vt:lpstr>
      <vt:lpstr>Aula 07: Fundo de Investimento em Direitos Creditórios – FIDC e FIAGRO-FIDC </vt:lpstr>
      <vt:lpstr>Aula 08: Certificados de Recebíveis Imobiliários  </vt:lpstr>
      <vt:lpstr>Aula 09: Certificados de Recebíveis do Agronegócio  </vt:lpstr>
      <vt:lpstr>Aula 10: Green Bonds e Securitização via Crowdfunding  </vt:lpstr>
      <vt:lpstr>Aula 11: Aspectos Contábeis Básicos  </vt:lpstr>
      <vt:lpstr>Aula 12: Aspectos Tributários da Securitização  </vt:lpstr>
      <vt:lpstr>Entre em contato conosco!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Heloisa Caum</cp:lastModifiedBy>
  <cp:revision>20</cp:revision>
  <dcterms:modified xsi:type="dcterms:W3CDTF">2026-01-22T19:26:57Z</dcterms:modified>
</cp:coreProperties>
</file>